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5" r:id="rId9"/>
    <p:sldId id="283" r:id="rId10"/>
    <p:sldId id="267" r:id="rId11"/>
    <p:sldId id="277" r:id="rId12"/>
    <p:sldId id="266" r:id="rId13"/>
    <p:sldId id="274" r:id="rId14"/>
    <p:sldId id="273" r:id="rId15"/>
    <p:sldId id="271" r:id="rId16"/>
    <p:sldId id="278" r:id="rId17"/>
    <p:sldId id="282" r:id="rId18"/>
    <p:sldId id="272" r:id="rId19"/>
    <p:sldId id="275" r:id="rId20"/>
    <p:sldId id="281" r:id="rId21"/>
    <p:sldId id="269"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56533" autoAdjust="0"/>
  </p:normalViewPr>
  <p:slideViewPr>
    <p:cSldViewPr snapToGrid="0">
      <p:cViewPr varScale="1">
        <p:scale>
          <a:sx n="48" d="100"/>
          <a:sy n="48" d="100"/>
        </p:scale>
        <p:origin x="245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CC103-085E-44D4-8113-477A2F207129}" type="datetimeFigureOut">
              <a:rPr lang="en-US" smtClean="0"/>
              <a:t>9/24/2021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6B982-E2FF-477B-B599-2A2EA7421D90}" type="slidenum">
              <a:rPr lang="en-US" smtClean="0"/>
              <a:t>‹#›</a:t>
            </a:fld>
            <a:endParaRPr lang="en-US"/>
          </a:p>
        </p:txBody>
      </p:sp>
    </p:spTree>
    <p:extLst>
      <p:ext uri="{BB962C8B-B14F-4D97-AF65-F5344CB8AC3E}">
        <p14:creationId xmlns:p14="http://schemas.microsoft.com/office/powerpoint/2010/main" val="100582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[Presentation made in January 2018, for LIS 526 (University of Washington Library and Information Science course on government publications)]</a:t>
            </a:r>
          </a:p>
          <a:p>
            <a:r>
              <a:rPr lang="en-US" dirty="0"/>
              <a:t>I’m Eddi</a:t>
            </a:r>
            <a:r>
              <a:rPr lang="en-US" baseline="0" dirty="0"/>
              <a:t>e Hunsinger, and I’ll be sharing information about the National Center for Health Statistics, or NCHS. The mission of the NCHS is to provide statistical information about the health of Americans, to “guide actions and policies to improve the health of the American people.”</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a:t>
            </a:fld>
            <a:endParaRPr lang="en-US"/>
          </a:p>
        </p:txBody>
      </p:sp>
    </p:spTree>
    <p:extLst>
      <p:ext uri="{BB962C8B-B14F-4D97-AF65-F5344CB8AC3E}">
        <p14:creationId xmlns:p14="http://schemas.microsoft.com/office/powerpoint/2010/main" val="116188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NCHS publications are easil</a:t>
            </a:r>
            <a:r>
              <a:rPr lang="en-US" baseline="0" dirty="0"/>
              <a:t>y found on the home page, with a menu under “Publications” – I found that navigating can be a little tricky though, because if I click “back” after selecting a publication the Publications menu would be hidden. </a:t>
            </a:r>
            <a:r>
              <a:rPr lang="en-US" sz="1200" kern="1200" dirty="0">
                <a:solidFill>
                  <a:schemeClr val="tx1"/>
                </a:solidFill>
                <a:effectLst/>
                <a:latin typeface="+mn-lt"/>
                <a:ea typeface="+mn-ea"/>
                <a:cs typeface="+mn-cs"/>
              </a:rPr>
              <a:t>Also, what look like title banners are often carousels for featured info so not reflective of the full page.</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10</a:t>
            </a:fld>
            <a:endParaRPr lang="en-US"/>
          </a:p>
        </p:txBody>
      </p:sp>
    </p:spTree>
    <p:extLst>
      <p:ext uri="{BB962C8B-B14F-4D97-AF65-F5344CB8AC3E}">
        <p14:creationId xmlns:p14="http://schemas.microsoft.com/office/powerpoint/2010/main" val="1472346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there are many reports regularly provided by NCHS, it does have an overarching annual report as well, entitled Health, United States. The latest version of it is for 2016, and it include vital statistics – that is birth, death, marriage and divorce - information, as well as health and disease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11</a:t>
            </a:fld>
            <a:endParaRPr lang="en-US"/>
          </a:p>
        </p:txBody>
      </p:sp>
    </p:spTree>
    <p:extLst>
      <p:ext uri="{BB962C8B-B14F-4D97-AF65-F5344CB8AC3E}">
        <p14:creationId xmlns:p14="http://schemas.microsoft.com/office/powerpoint/2010/main" val="280671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detailed and up-to-day reports may be found in groupings within a panel on a publications search page. The major categories for reports are vital statistics and health statistics, but there is some overlap in some reports.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12</a:t>
            </a:fld>
            <a:endParaRPr lang="en-US"/>
          </a:p>
        </p:txBody>
      </p:sp>
    </p:spTree>
    <p:extLst>
      <p:ext uri="{BB962C8B-B14F-4D97-AF65-F5344CB8AC3E}">
        <p14:creationId xmlns:p14="http://schemas.microsoft.com/office/powerpoint/2010/main" val="360102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a:t>
            </a:r>
            <a:r>
              <a:rPr lang="en-US" baseline="0" dirty="0"/>
              <a:t> vital statistics reports, there are multiple products, such as the National Vital Statistics Reports, with final, authoritative statistics for births and deaths, and fertility and mortality, and the Vital Statistics Rapid Release, with provisional data. Reports are styled distinctly to help users identify them.</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13</a:t>
            </a:fld>
            <a:endParaRPr lang="en-US"/>
          </a:p>
        </p:txBody>
      </p:sp>
    </p:spTree>
    <p:extLst>
      <p:ext uri="{BB962C8B-B14F-4D97-AF65-F5344CB8AC3E}">
        <p14:creationId xmlns:p14="http://schemas.microsoft.com/office/powerpoint/2010/main" val="424141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a:t>
            </a:r>
            <a:r>
              <a:rPr lang="en-US" baseline="0" dirty="0"/>
              <a:t> h</a:t>
            </a:r>
            <a:r>
              <a:rPr lang="en-US" dirty="0"/>
              <a:t>ealth</a:t>
            </a:r>
            <a:r>
              <a:rPr lang="en-US" baseline="0" dirty="0"/>
              <a:t> statistics reports include the National Health Statistics Reports, with detailed and authoritative information on health and disease, and products such as Health E-Stats the NCHS data brief, which are packaged for easier access to information.</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14</a:t>
            </a:fld>
            <a:endParaRPr lang="en-US"/>
          </a:p>
        </p:txBody>
      </p:sp>
    </p:spTree>
    <p:extLst>
      <p:ext uri="{BB962C8B-B14F-4D97-AF65-F5344CB8AC3E}">
        <p14:creationId xmlns:p14="http://schemas.microsoft.com/office/powerpoint/2010/main" val="3775936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a:t>
            </a:r>
            <a:r>
              <a:rPr lang="en-US" baseline="0" dirty="0"/>
              <a:t> life tables are reported on in the National Vitals Statistics Reports and stand-alone life table reports, and include important information on mortality for researchers. In addition to the data they provide, they act as technical manuals for many researchers, as the methods provide federal government practices in mortality analysis.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15</a:t>
            </a:fld>
            <a:endParaRPr lang="en-US"/>
          </a:p>
        </p:txBody>
      </p:sp>
    </p:spTree>
    <p:extLst>
      <p:ext uri="{BB962C8B-B14F-4D97-AF65-F5344CB8AC3E}">
        <p14:creationId xmlns:p14="http://schemas.microsoft.com/office/powerpoint/2010/main" val="128611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Historical</a:t>
            </a:r>
            <a:r>
              <a:rPr lang="en-US" sz="1200" b="0" i="0" kern="1200" baseline="0" dirty="0">
                <a:solidFill>
                  <a:schemeClr val="tx1"/>
                </a:solidFill>
                <a:effectLst/>
                <a:latin typeface="+mn-lt"/>
                <a:ea typeface="+mn-ea"/>
                <a:cs typeface="+mn-cs"/>
              </a:rPr>
              <a:t> data on vital statistics available on the NCHS website goes back to 1890, but reports on mortality prior to 1890 may be found through other government databases. ProQuest Congressional </a:t>
            </a:r>
            <a:r>
              <a:rPr lang="en-US" baseline="0" dirty="0"/>
              <a:t>[this one a vendor database, not federal government] </a:t>
            </a:r>
            <a:r>
              <a:rPr lang="en-US" sz="1200" b="0" i="0" kern="1200" baseline="0" dirty="0">
                <a:solidFill>
                  <a:schemeClr val="tx1"/>
                </a:solidFill>
                <a:effectLst/>
                <a:latin typeface="+mn-lt"/>
                <a:ea typeface="+mn-ea"/>
                <a:cs typeface="+mn-cs"/>
              </a:rPr>
              <a:t>provided detailed reports from the short-lived National Board of Health, such as the 1890 Annual Report shown here.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16</a:t>
            </a:fld>
            <a:endParaRPr lang="en-US"/>
          </a:p>
        </p:txBody>
      </p:sp>
    </p:spTree>
    <p:extLst>
      <p:ext uri="{BB962C8B-B14F-4D97-AF65-F5344CB8AC3E}">
        <p14:creationId xmlns:p14="http://schemas.microsoft.com/office/powerpoint/2010/main" val="114297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a:t>
            </a:r>
            <a:r>
              <a:rPr lang="en-US" baseline="0" dirty="0"/>
              <a:t> data on health and disease on the NCHS website go back to 1958, and, just as for vital statistics, data for earlier years may be found in other federal government databases. </a:t>
            </a:r>
            <a:r>
              <a:rPr lang="en-US" dirty="0"/>
              <a:t>For health</a:t>
            </a:r>
            <a:r>
              <a:rPr lang="en-US" baseline="0" dirty="0"/>
              <a:t> statistics, ProQuest Congressional [this one a vendor database, not federal government] returned helpful information from the Public Health Service – a federal public health organization that is still in existence.</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17</a:t>
            </a:fld>
            <a:endParaRPr lang="en-US"/>
          </a:p>
        </p:txBody>
      </p:sp>
    </p:spTree>
    <p:extLst>
      <p:ext uri="{BB962C8B-B14F-4D97-AF65-F5344CB8AC3E}">
        <p14:creationId xmlns:p14="http://schemas.microsoft.com/office/powerpoint/2010/main" val="305210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i</a:t>
            </a:r>
            <a:r>
              <a:rPr lang="en-US" dirty="0"/>
              <a:t>nterfaces</a:t>
            </a:r>
            <a:r>
              <a:rPr lang="en-US" baseline="0" dirty="0"/>
              <a:t> for accessing, reviewing, and working with NCHS data on the NCHS and CDC websites. Many of these may be found selecting Data and Tools on the main NCHS page, near Publications. While some of the data interfaces are custom to NCHS, other use products from companies as </a:t>
            </a:r>
            <a:r>
              <a:rPr lang="en-US" baseline="0" dirty="0" err="1"/>
              <a:t>Esri</a:t>
            </a:r>
            <a:r>
              <a:rPr lang="en-US" baseline="0" dirty="0"/>
              <a:t> and Tableau.</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18</a:t>
            </a:fld>
            <a:endParaRPr lang="en-US"/>
          </a:p>
        </p:txBody>
      </p:sp>
    </p:spTree>
    <p:extLst>
      <p:ext uri="{BB962C8B-B14F-4D97-AF65-F5344CB8AC3E}">
        <p14:creationId xmlns:p14="http://schemas.microsoft.com/office/powerpoint/2010/main" val="83873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NCHS data may be found through the CDC WONDER database – CDC WONDER is a widely-used data access point for NCHS and CDC data, much like the well-known American </a:t>
            </a:r>
            <a:r>
              <a:rPr lang="en-US" baseline="0" dirty="0" err="1"/>
              <a:t>FactFinder</a:t>
            </a:r>
            <a:r>
              <a:rPr lang="en-US" baseline="0" dirty="0"/>
              <a:t> database is for US Census Bureau data.</a:t>
            </a:r>
          </a:p>
        </p:txBody>
      </p:sp>
      <p:sp>
        <p:nvSpPr>
          <p:cNvPr id="4" name="Slide Number Placeholder 3"/>
          <p:cNvSpPr>
            <a:spLocks noGrp="1"/>
          </p:cNvSpPr>
          <p:nvPr>
            <p:ph type="sldNum" sz="quarter" idx="10"/>
          </p:nvPr>
        </p:nvSpPr>
        <p:spPr/>
        <p:txBody>
          <a:bodyPr/>
          <a:lstStyle/>
          <a:p>
            <a:fld id="{1316B982-E2FF-477B-B599-2A2EA7421D90}" type="slidenum">
              <a:rPr lang="en-US" smtClean="0"/>
              <a:t>19</a:t>
            </a:fld>
            <a:endParaRPr lang="en-US"/>
          </a:p>
        </p:txBody>
      </p:sp>
    </p:spTree>
    <p:extLst>
      <p:ext uri="{BB962C8B-B14F-4D97-AF65-F5344CB8AC3E}">
        <p14:creationId xmlns:p14="http://schemas.microsoft.com/office/powerpoint/2010/main" val="102625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NCHS is a well-known</a:t>
            </a:r>
            <a:r>
              <a:rPr lang="en-US" baseline="0" dirty="0"/>
              <a:t> entity within</a:t>
            </a:r>
            <a:r>
              <a:rPr lang="en-US" dirty="0"/>
              <a:t> the Centers</a:t>
            </a:r>
            <a:r>
              <a:rPr lang="en-US" baseline="0" dirty="0"/>
              <a:t> for Disease Control, or CDC, and it is</a:t>
            </a:r>
            <a:r>
              <a:rPr lang="en-US" dirty="0"/>
              <a:t> one</a:t>
            </a:r>
            <a:r>
              <a:rPr lang="en-US" baseline="0" dirty="0"/>
              <a:t> of 18 entities identified in the CDC organizational chart. Within the CDC, it is part of the Office of Public Health and Scientific Services. </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a:t>
            </a:fld>
            <a:endParaRPr lang="en-US"/>
          </a:p>
        </p:txBody>
      </p:sp>
    </p:spTree>
    <p:extLst>
      <p:ext uri="{BB962C8B-B14F-4D97-AF65-F5344CB8AC3E}">
        <p14:creationId xmlns:p14="http://schemas.microsoft.com/office/powerpoint/2010/main" val="251145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interesting</a:t>
            </a:r>
            <a:r>
              <a:rPr lang="en-US" baseline="0" dirty="0"/>
              <a:t> interfaces from NCHS include the “</a:t>
            </a:r>
            <a:r>
              <a:rPr lang="en-US" baseline="0" dirty="0" err="1"/>
              <a:t>FluView</a:t>
            </a:r>
            <a:r>
              <a:rPr lang="en-US" baseline="0" dirty="0"/>
              <a:t>” data base with timely information on influenza and pneumonia and mortality; the </a:t>
            </a:r>
            <a:r>
              <a:rPr lang="en-US" sz="1200" b="0" i="0" kern="1200" baseline="0" dirty="0">
                <a:solidFill>
                  <a:schemeClr val="tx1"/>
                </a:solidFill>
                <a:effectLst/>
                <a:latin typeface="+mn-lt"/>
                <a:ea typeface="+mn-ea"/>
                <a:cs typeface="+mn-cs"/>
              </a:rPr>
              <a:t>w</a:t>
            </a:r>
            <a:r>
              <a:rPr lang="en-US" sz="1200" b="0" i="0" kern="1200" dirty="0">
                <a:solidFill>
                  <a:schemeClr val="tx1"/>
                </a:solidFill>
                <a:effectLst/>
                <a:latin typeface="+mn-lt"/>
                <a:ea typeface="+mn-ea"/>
                <a:cs typeface="+mn-cs"/>
              </a:rPr>
              <a:t>eb-based Injury Statistics Query and Reporting System;</a:t>
            </a:r>
            <a:r>
              <a:rPr lang="en-US" sz="1200" b="0" i="0" kern="1200" baseline="0" dirty="0">
                <a:solidFill>
                  <a:schemeClr val="tx1"/>
                </a:solidFill>
                <a:effectLst/>
                <a:latin typeface="+mn-lt"/>
                <a:ea typeface="+mn-ea"/>
                <a:cs typeface="+mn-cs"/>
              </a:rPr>
              <a:t> and Stats of the States, with easy-to-access information on health and vital statistics for each US state.</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20</a:t>
            </a:fld>
            <a:endParaRPr lang="en-US"/>
          </a:p>
        </p:txBody>
      </p:sp>
    </p:spTree>
    <p:extLst>
      <p:ext uri="{BB962C8B-B14F-4D97-AF65-F5344CB8AC3E}">
        <p14:creationId xmlns:p14="http://schemas.microsoft.com/office/powerpoint/2010/main" val="2755874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21</a:t>
            </a:fld>
            <a:endParaRPr lang="en-US"/>
          </a:p>
        </p:txBody>
      </p:sp>
    </p:spTree>
    <p:extLst>
      <p:ext uri="{BB962C8B-B14F-4D97-AF65-F5344CB8AC3E}">
        <p14:creationId xmlns:p14="http://schemas.microsoft.com/office/powerpoint/2010/main" val="369267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22</a:t>
            </a:fld>
            <a:endParaRPr lang="en-US"/>
          </a:p>
        </p:txBody>
      </p:sp>
    </p:spTree>
    <p:extLst>
      <p:ext uri="{BB962C8B-B14F-4D97-AF65-F5344CB8AC3E}">
        <p14:creationId xmlns:p14="http://schemas.microsoft.com/office/powerpoint/2010/main" val="406190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NCHS has 11 Offices and Divisions that fall directly under its Director or Management Officer. The NCHS was formed in 1960 as a merger of two entities that existed at that time – the National Office of Vital Statistics and the National Health Survey, and this is reflected in its current mission and offices.</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3</a:t>
            </a:fld>
            <a:endParaRPr lang="en-US"/>
          </a:p>
        </p:txBody>
      </p:sp>
    </p:spTree>
    <p:extLst>
      <p:ext uri="{BB962C8B-B14F-4D97-AF65-F5344CB8AC3E}">
        <p14:creationId xmlns:p14="http://schemas.microsoft.com/office/powerpoint/2010/main" val="251693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Budget</a:t>
            </a:r>
            <a:r>
              <a:rPr lang="en-US" baseline="0" dirty="0"/>
              <a:t> information for the NCHS is included as part of the CDC’s annual budget materials, with reports posted on the NCHS and CDC websites. Since 2012, CDC health statistics funding has been approximately 160 million dollars each year.</a:t>
            </a:r>
            <a:r>
              <a:rPr lang="en-US" dirty="0"/>
              <a:t> </a:t>
            </a:r>
          </a:p>
        </p:txBody>
      </p:sp>
      <p:sp>
        <p:nvSpPr>
          <p:cNvPr id="4" name="Slide Number Placeholder 3"/>
          <p:cNvSpPr>
            <a:spLocks noGrp="1"/>
          </p:cNvSpPr>
          <p:nvPr>
            <p:ph type="sldNum" sz="quarter" idx="10"/>
          </p:nvPr>
        </p:nvSpPr>
        <p:spPr/>
        <p:txBody>
          <a:bodyPr/>
          <a:lstStyle/>
          <a:p>
            <a:fld id="{1316B982-E2FF-477B-B599-2A2EA7421D90}" type="slidenum">
              <a:rPr lang="en-US" smtClean="0"/>
              <a:t>4</a:t>
            </a:fld>
            <a:endParaRPr lang="en-US"/>
          </a:p>
        </p:txBody>
      </p:sp>
    </p:spTree>
    <p:extLst>
      <p:ext uri="{BB962C8B-B14F-4D97-AF65-F5344CB8AC3E}">
        <p14:creationId xmlns:p14="http://schemas.microsoft.com/office/powerpoint/2010/main" val="214746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learn about the budget and work of NCHS in detail, a good place to go is the annual budget-related report entitled CDC Congressional Justification.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Pages 270 to 278</a:t>
            </a:r>
            <a:r>
              <a:rPr lang="en-US" baseline="0" dirty="0"/>
              <a:t> of this report </a:t>
            </a:r>
            <a:r>
              <a:rPr lang="en-US" dirty="0"/>
              <a:t>give a</a:t>
            </a:r>
            <a:r>
              <a:rPr lang="en-US" baseline="0" dirty="0"/>
              <a:t>n overview of NCHS systems, products, and data users. </a:t>
            </a:r>
          </a:p>
          <a:p>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5</a:t>
            </a:fld>
            <a:endParaRPr lang="en-US"/>
          </a:p>
        </p:txBody>
      </p:sp>
    </p:spTree>
    <p:extLst>
      <p:ext uri="{BB962C8B-B14F-4D97-AF65-F5344CB8AC3E}">
        <p14:creationId xmlns:p14="http://schemas.microsoft.com/office/powerpoint/2010/main" val="6887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NCHS’s FOIA page links</a:t>
            </a:r>
            <a:r>
              <a:rPr lang="en-US" baseline="0" dirty="0"/>
              <a:t> to the broader CDC FOIA page, and includes a Reading Room with a request log a few reports, as well as its own FAQ page, with answers to questions about FOIA requests to the CDC.</a:t>
            </a:r>
          </a:p>
        </p:txBody>
      </p:sp>
      <p:sp>
        <p:nvSpPr>
          <p:cNvPr id="4" name="Slide Number Placeholder 3"/>
          <p:cNvSpPr>
            <a:spLocks noGrp="1"/>
          </p:cNvSpPr>
          <p:nvPr>
            <p:ph type="sldNum" sz="quarter" idx="10"/>
          </p:nvPr>
        </p:nvSpPr>
        <p:spPr/>
        <p:txBody>
          <a:bodyPr/>
          <a:lstStyle/>
          <a:p>
            <a:fld id="{1316B982-E2FF-477B-B599-2A2EA7421D90}" type="slidenum">
              <a:rPr lang="en-US" smtClean="0"/>
              <a:t>6</a:t>
            </a:fld>
            <a:endParaRPr lang="en-US"/>
          </a:p>
        </p:txBody>
      </p:sp>
    </p:spTree>
    <p:extLst>
      <p:ext uri="{BB962C8B-B14F-4D97-AF65-F5344CB8AC3E}">
        <p14:creationId xmlns:p14="http://schemas.microsoft.com/office/powerpoint/2010/main" val="100856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a:t>
            </a:r>
            <a:r>
              <a:rPr lang="en-US" baseline="0" dirty="0"/>
              <a:t> than a single NCHS-wide FAQ page, NCHS has different FAQs for its different programs – because NCHS works on data collection as well as production and dissemination, some of the FAQs are for survey participants, and others are for data users.</a:t>
            </a:r>
            <a:endParaRPr lang="en-US" dirty="0"/>
          </a:p>
        </p:txBody>
      </p:sp>
      <p:sp>
        <p:nvSpPr>
          <p:cNvPr id="4" name="Slide Number Placeholder 3"/>
          <p:cNvSpPr>
            <a:spLocks noGrp="1"/>
          </p:cNvSpPr>
          <p:nvPr>
            <p:ph type="sldNum" sz="quarter" idx="10"/>
          </p:nvPr>
        </p:nvSpPr>
        <p:spPr/>
        <p:txBody>
          <a:bodyPr/>
          <a:lstStyle/>
          <a:p>
            <a:fld id="{1316B982-E2FF-477B-B599-2A2EA7421D90}" type="slidenum">
              <a:rPr lang="en-US" smtClean="0"/>
              <a:t>7</a:t>
            </a:fld>
            <a:endParaRPr lang="en-US"/>
          </a:p>
        </p:txBody>
      </p:sp>
    </p:spTree>
    <p:extLst>
      <p:ext uri="{BB962C8B-B14F-4D97-AF65-F5344CB8AC3E}">
        <p14:creationId xmlns:p14="http://schemas.microsoft.com/office/powerpoint/2010/main" val="2406054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media</a:t>
            </a:r>
            <a:r>
              <a:rPr lang="en-US" baseline="0" dirty="0"/>
              <a:t> links are p</a:t>
            </a:r>
            <a:r>
              <a:rPr lang="en-US" dirty="0"/>
              <a:t>osted prominently and in multiple</a:t>
            </a:r>
            <a:r>
              <a:rPr lang="en-US" baseline="0" dirty="0"/>
              <a:t> places on the NCHS website, and includes Facebook, Twitter, and YouTube accounts, as well as an RSS feed and a listserv service for emails. The accounts provide interesting health statistics, but don’t seem to be an alert system like some other public health-related social media.</a:t>
            </a:r>
          </a:p>
        </p:txBody>
      </p:sp>
      <p:sp>
        <p:nvSpPr>
          <p:cNvPr id="4" name="Slide Number Placeholder 3"/>
          <p:cNvSpPr>
            <a:spLocks noGrp="1"/>
          </p:cNvSpPr>
          <p:nvPr>
            <p:ph type="sldNum" sz="quarter" idx="10"/>
          </p:nvPr>
        </p:nvSpPr>
        <p:spPr/>
        <p:txBody>
          <a:bodyPr/>
          <a:lstStyle/>
          <a:p>
            <a:fld id="{1316B982-E2FF-477B-B599-2A2EA7421D90}" type="slidenum">
              <a:rPr lang="en-US" smtClean="0"/>
              <a:t>8</a:t>
            </a:fld>
            <a:endParaRPr lang="en-US"/>
          </a:p>
        </p:txBody>
      </p:sp>
    </p:spTree>
    <p:extLst>
      <p:ext uri="{BB962C8B-B14F-4D97-AF65-F5344CB8AC3E}">
        <p14:creationId xmlns:p14="http://schemas.microsoft.com/office/powerpoint/2010/main" val="106415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NCHS’ Facebook account has approximately 21,000 followers, and it’s Twitter account has about 4,000 followers. I found its YouTube page particularly interesting, as it includes some unique content, such as a “Fact or Fiction” series – the page has less than 20 subscribers though.</a:t>
            </a:r>
          </a:p>
        </p:txBody>
      </p:sp>
      <p:sp>
        <p:nvSpPr>
          <p:cNvPr id="4" name="Slide Number Placeholder 3"/>
          <p:cNvSpPr>
            <a:spLocks noGrp="1"/>
          </p:cNvSpPr>
          <p:nvPr>
            <p:ph type="sldNum" sz="quarter" idx="10"/>
          </p:nvPr>
        </p:nvSpPr>
        <p:spPr/>
        <p:txBody>
          <a:bodyPr/>
          <a:lstStyle/>
          <a:p>
            <a:fld id="{1316B982-E2FF-477B-B599-2A2EA7421D90}" type="slidenum">
              <a:rPr lang="en-US" smtClean="0"/>
              <a:t>9</a:t>
            </a:fld>
            <a:endParaRPr lang="en-US"/>
          </a:p>
        </p:txBody>
      </p:sp>
    </p:spTree>
    <p:extLst>
      <p:ext uri="{BB962C8B-B14F-4D97-AF65-F5344CB8AC3E}">
        <p14:creationId xmlns:p14="http://schemas.microsoft.com/office/powerpoint/2010/main" val="254486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D7EC41-7000-4288-99EB-D902B13E2236}" type="datetimeFigureOut">
              <a:rPr lang="en-US" smtClean="0"/>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96111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549588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67877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D7EC41-7000-4288-99EB-D902B13E2236}" type="datetimeFigureOut">
              <a:rPr lang="en-US" smtClean="0"/>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0569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D7EC41-7000-4288-99EB-D902B13E2236}" type="datetimeFigureOut">
              <a:rPr lang="en-US" smtClean="0"/>
              <a:t>9/24/2021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2710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D7EC41-7000-4288-99EB-D902B13E2236}" type="datetimeFigureOut">
              <a:rPr lang="en-US" smtClean="0"/>
              <a:t>9/24/2021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07844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D7EC41-7000-4288-99EB-D902B13E2236}" type="datetimeFigureOut">
              <a:rPr lang="en-US" smtClean="0"/>
              <a:t>9/24/2021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3107070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D7EC41-7000-4288-99EB-D902B13E2236}" type="datetimeFigureOut">
              <a:rPr lang="en-US" smtClean="0"/>
              <a:t>9/24/2021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18178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7EC41-7000-4288-99EB-D902B13E2236}" type="datetimeFigureOut">
              <a:rPr lang="en-US" smtClean="0"/>
              <a:t>9/24/2021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418143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9/24/2021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244791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D7EC41-7000-4288-99EB-D902B13E2236}" type="datetimeFigureOut">
              <a:rPr lang="en-US" smtClean="0"/>
              <a:t>9/24/2021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00E5C5-018F-453A-A97B-14AADD095353}" type="slidenum">
              <a:rPr lang="en-US" smtClean="0"/>
              <a:t>‹#›</a:t>
            </a:fld>
            <a:endParaRPr lang="en-US"/>
          </a:p>
        </p:txBody>
      </p:sp>
    </p:spTree>
    <p:extLst>
      <p:ext uri="{BB962C8B-B14F-4D97-AF65-F5344CB8AC3E}">
        <p14:creationId xmlns:p14="http://schemas.microsoft.com/office/powerpoint/2010/main" val="80568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7EC41-7000-4288-99EB-D902B13E2236}" type="datetimeFigureOut">
              <a:rPr lang="en-US" smtClean="0"/>
              <a:t>9/24/2021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0E5C5-018F-453A-A97B-14AADD095353}" type="slidenum">
              <a:rPr lang="en-US" smtClean="0"/>
              <a:t>‹#›</a:t>
            </a:fld>
            <a:endParaRPr lang="en-US"/>
          </a:p>
        </p:txBody>
      </p:sp>
    </p:spTree>
    <p:extLst>
      <p:ext uri="{BB962C8B-B14F-4D97-AF65-F5344CB8AC3E}">
        <p14:creationId xmlns:p14="http://schemas.microsoft.com/office/powerpoint/2010/main" val="364904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22.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wonder.cdc.gov/" TargetMode="External"/><Relationship Id="rId13" Type="http://schemas.openxmlformats.org/officeDocument/2006/relationships/hyperlink" Target="https://www.cdc.gov/od/foia/index.htm" TargetMode="External"/><Relationship Id="rId18" Type="http://schemas.openxmlformats.org/officeDocument/2006/relationships/hyperlink" Target="https://www.cdc.gov/nchs/data/vsushistorical/mortstatsh_1929.pdf" TargetMode="External"/><Relationship Id="rId26" Type="http://schemas.openxmlformats.org/officeDocument/2006/relationships/hyperlink" Target="https://www.cdc.gov/nchs/data/nvsr/nvsr64/nvsr64_05.pdf" TargetMode="External"/><Relationship Id="rId3" Type="http://schemas.openxmlformats.org/officeDocument/2006/relationships/hyperlink" Target="https://www.cdc.gov/nchs/about/organization.htm" TargetMode="External"/><Relationship Id="rId21" Type="http://schemas.openxmlformats.org/officeDocument/2006/relationships/hyperlink" Target="https://www.cdc.gov/nchs/nhcs/annual_hospital_interview.htm" TargetMode="External"/><Relationship Id="rId7" Type="http://schemas.openxmlformats.org/officeDocument/2006/relationships/hyperlink" Target="https://www.cdc.gov/about/organization/orgchart.htm" TargetMode="External"/><Relationship Id="rId12" Type="http://schemas.openxmlformats.org/officeDocument/2006/relationships/hyperlink" Target="https://gis.cdc.gov/grasp/fluview/mortality.html" TargetMode="External"/><Relationship Id="rId17" Type="http://schemas.openxmlformats.org/officeDocument/2006/relationships/hyperlink" Target="https://www.cdc.gov/nchs/hus/spotlight/hus_spotlight_Dec2017_1.pdf" TargetMode="External"/><Relationship Id="rId25" Type="http://schemas.openxmlformats.org/officeDocument/2006/relationships/hyperlink" Target="https://www.cdc.gov/nchs/data/nvsr/nvsr61/nvsr61_03.pdf" TargetMode="External"/><Relationship Id="rId2" Type="http://schemas.openxmlformats.org/officeDocument/2006/relationships/notesSlide" Target="../notesSlides/notesSlide21.xml"/><Relationship Id="rId16" Type="http://schemas.openxmlformats.org/officeDocument/2006/relationships/hyperlink" Target="https://www.cdc.gov/nchs/data/hus/hus16.pdf" TargetMode="External"/><Relationship Id="rId20" Type="http://schemas.openxmlformats.org/officeDocument/2006/relationships/hyperlink" Target="https://www.cdc.gov/nchs/measures_catalog/faq_camh.htm" TargetMode="External"/><Relationship Id="rId1" Type="http://schemas.openxmlformats.org/officeDocument/2006/relationships/slideLayout" Target="../slideLayouts/slideLayout1.xml"/><Relationship Id="rId6" Type="http://schemas.openxmlformats.org/officeDocument/2006/relationships/hyperlink" Target="https://www.cdc.gov/nchs/index.htm" TargetMode="External"/><Relationship Id="rId11" Type="http://schemas.openxmlformats.org/officeDocument/2006/relationships/hyperlink" Target="https://www.cdc.gov/nchs/data/databriefs/db298.pdf" TargetMode="External"/><Relationship Id="rId24" Type="http://schemas.openxmlformats.org/officeDocument/2006/relationships/hyperlink" Target="https://www.cdc.gov/nchs/nsltcp/rcc_participants.htm" TargetMode="External"/><Relationship Id="rId5" Type="http://schemas.openxmlformats.org/officeDocument/2006/relationships/hyperlink" Target="https://www.cdc.gov/nchs/about/mission.htm" TargetMode="External"/><Relationship Id="rId15" Type="http://schemas.openxmlformats.org/officeDocument/2006/relationships/hyperlink" Target="https://www.cdc.gov/budget/fy2017/congressional-justification.html" TargetMode="External"/><Relationship Id="rId23" Type="http://schemas.openxmlformats.org/officeDocument/2006/relationships/hyperlink" Target="https://www.cdc.gov/nchs/data/nhsr/nhsr107.pdf" TargetMode="External"/><Relationship Id="rId10" Type="http://schemas.openxmlformats.org/officeDocument/2006/relationships/hyperlink" Target="https://congressional.proquest.com/congressional/result/congressional/pqpdocumentview?accountid=130717&amp;groupid=1001177&amp;pgId=4706f3f2-1f70-42ba-a144-756d75c264cb" TargetMode="External"/><Relationship Id="rId19" Type="http://schemas.openxmlformats.org/officeDocument/2006/relationships/hyperlink" Target="https://www.cdc.gov/nchs/measures_catalog/faq_cafd.htm" TargetMode="External"/><Relationship Id="rId4" Type="http://schemas.openxmlformats.org/officeDocument/2006/relationships/hyperlink" Target="https://www.cdc.gov/nchs/about/budget.htm" TargetMode="External"/><Relationship Id="rId9" Type="http://schemas.openxmlformats.org/officeDocument/2006/relationships/hyperlink" Target="https://congressional.proquest.com/congressional/result/congressional/pqpdocumentview?accountid=130717&amp;groupid=1001177&amp;pgId=24f5139b-1671-435b-ab91-804b43c7c598" TargetMode="External"/><Relationship Id="rId14" Type="http://schemas.openxmlformats.org/officeDocument/2006/relationships/hyperlink" Target="https://www.cdc.gov/od/foia/faqs/index.htm" TargetMode="External"/><Relationship Id="rId22" Type="http://schemas.openxmlformats.org/officeDocument/2006/relationships/hyperlink" Target="https://www.cdc.gov/nchs/data/nhsr/nhsr106.pdf" TargetMode="External"/><Relationship Id="rId27" Type="http://schemas.openxmlformats.org/officeDocument/2006/relationships/hyperlink" Target="https://www.cdc.gov/nchs/data/nvsr/nvsr66/nvsr66_01_tables.pdf"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cdc.gov/nchs/products/public_health.htm" TargetMode="External"/><Relationship Id="rId13" Type="http://schemas.openxmlformats.org/officeDocument/2006/relationships/hyperlink" Target="https://www.cdc.gov/nchs/nvss/vsrr/drug-overdose-data.htm" TargetMode="External"/><Relationship Id="rId18" Type="http://schemas.openxmlformats.org/officeDocument/2006/relationships/hyperlink" Target="https://www.cdc.gov/injury/wisqars/index.html" TargetMode="External"/><Relationship Id="rId3" Type="http://schemas.openxmlformats.org/officeDocument/2006/relationships/hyperlink" Target="https://www.cdc.gov/nchs/data/nvsr/nvsr66/nvsr66_02.pdf" TargetMode="External"/><Relationship Id="rId7" Type="http://schemas.openxmlformats.org/officeDocument/2006/relationships/hyperlink" Target="https://www.cdc.gov/nchs/products/life_tables.htm" TargetMode="External"/><Relationship Id="rId12" Type="http://schemas.openxmlformats.org/officeDocument/2006/relationships/hyperlink" Target="https://www.cdc.gov/nchs/nvss/vsrr/natality.htm" TargetMode="External"/><Relationship Id="rId17" Type="http://schemas.openxmlformats.org/officeDocument/2006/relationships/hyperlink" Target="https://www.cdc.gov/nchs/pressroom/states/kentucky/kentucky.htm" TargetMode="External"/><Relationship Id="rId2" Type="http://schemas.openxmlformats.org/officeDocument/2006/relationships/notesSlide" Target="../notesSlides/notesSlide22.xml"/><Relationship Id="rId16" Type="http://schemas.openxmlformats.org/officeDocument/2006/relationships/hyperlink" Target="https://www.ncbi.nlm.nih.gov/books/NBK223602/" TargetMode="External"/><Relationship Id="rId1" Type="http://schemas.openxmlformats.org/officeDocument/2006/relationships/slideLayout" Target="../slideLayouts/slideLayout1.xml"/><Relationship Id="rId6" Type="http://schemas.openxmlformats.org/officeDocument/2006/relationships/hyperlink" Target="https://www.cdc.gov/nchs/data/hestat/private_health_insurance_11_13/private_health_insurance_11_13.pdf" TargetMode="External"/><Relationship Id="rId11" Type="http://schemas.openxmlformats.org/officeDocument/2006/relationships/hyperlink" Target="https://www.cdc.gov/nchs/nvss/vsrr/mortality.htm" TargetMode="External"/><Relationship Id="rId5" Type="http://schemas.openxmlformats.org/officeDocument/2006/relationships/hyperlink" Target="https://www.cdc.gov/nchs/data/nvsr/nvsr66/nvsr66_06_tables.pdf" TargetMode="External"/><Relationship Id="rId15" Type="http://schemas.openxmlformats.org/officeDocument/2006/relationships/hyperlink" Target="https://www.ncbi.nlm.nih.gov/books/NBK219884/" TargetMode="External"/><Relationship Id="rId10" Type="http://schemas.openxmlformats.org/officeDocument/2006/relationships/hyperlink" Target="https://www.cdc.gov/nchs/nvss/vsrr.htm" TargetMode="External"/><Relationship Id="rId4" Type="http://schemas.openxmlformats.org/officeDocument/2006/relationships/hyperlink" Target="https://www.cdc.gov/nchs/data/nvsr/nvsr66/nvsr66_04.pdf" TargetMode="External"/><Relationship Id="rId9" Type="http://schemas.openxmlformats.org/officeDocument/2006/relationships/hyperlink" Target="https://www.cdc.gov/nchs/products/vsus.htm" TargetMode="External"/><Relationship Id="rId14" Type="http://schemas.openxmlformats.org/officeDocument/2006/relationships/hyperlink" Target="https://www.cdc.gov/nchs/data/public_health/seriesb_12.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0827" cy="369332"/>
          </a:xfrm>
          <a:prstGeom prst="rect">
            <a:avLst/>
          </a:prstGeom>
          <a:noFill/>
        </p:spPr>
        <p:txBody>
          <a:bodyPr wrap="none" rtlCol="0">
            <a:spAutoFit/>
          </a:bodyPr>
          <a:lstStyle/>
          <a:p>
            <a:r>
              <a:rPr lang="en-US" dirty="0"/>
              <a:t>Mission</a:t>
            </a:r>
          </a:p>
        </p:txBody>
      </p:sp>
      <p:pic>
        <p:nvPicPr>
          <p:cNvPr id="5" name="Picture 4"/>
          <p:cNvPicPr>
            <a:picLocks noChangeAspect="1"/>
          </p:cNvPicPr>
          <p:nvPr/>
        </p:nvPicPr>
        <p:blipFill>
          <a:blip r:embed="rId3"/>
          <a:stretch>
            <a:fillRect/>
          </a:stretch>
        </p:blipFill>
        <p:spPr>
          <a:xfrm>
            <a:off x="1619250" y="1714500"/>
            <a:ext cx="8953500" cy="3429000"/>
          </a:xfrm>
          <a:prstGeom prst="rect">
            <a:avLst/>
          </a:prstGeom>
          <a:ln>
            <a:solidFill>
              <a:schemeClr val="accent1"/>
            </a:solidFill>
          </a:ln>
        </p:spPr>
      </p:pic>
      <p:sp>
        <p:nvSpPr>
          <p:cNvPr id="6" name="TextBox 5"/>
          <p:cNvSpPr txBox="1"/>
          <p:nvPr/>
        </p:nvSpPr>
        <p:spPr>
          <a:xfrm>
            <a:off x="377190" y="6229350"/>
            <a:ext cx="3737946" cy="292388"/>
          </a:xfrm>
          <a:prstGeom prst="rect">
            <a:avLst/>
          </a:prstGeom>
          <a:solidFill>
            <a:schemeClr val="bg1"/>
          </a:solidFill>
          <a:ln>
            <a:solidFill>
              <a:schemeClr val="accent1"/>
            </a:solidFill>
          </a:ln>
        </p:spPr>
        <p:txBody>
          <a:bodyPr wrap="none" rtlCol="0">
            <a:spAutoFit/>
          </a:bodyPr>
          <a:lstStyle/>
          <a:p>
            <a:r>
              <a:rPr lang="en-US" sz="1300" dirty="0"/>
              <a:t>From https://www.cdc.gov/nchs/about/mission.htm</a:t>
            </a:r>
          </a:p>
        </p:txBody>
      </p:sp>
    </p:spTree>
    <p:extLst>
      <p:ext uri="{BB962C8B-B14F-4D97-AF65-F5344CB8AC3E}">
        <p14:creationId xmlns:p14="http://schemas.microsoft.com/office/powerpoint/2010/main" val="104893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3"/>
          <a:stretch>
            <a:fillRect/>
          </a:stretch>
        </p:blipFill>
        <p:spPr>
          <a:xfrm>
            <a:off x="4034205" y="2720562"/>
            <a:ext cx="3105150" cy="43815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5586780" y="4392242"/>
            <a:ext cx="3943350" cy="333375"/>
          </a:xfrm>
          <a:prstGeom prst="rect">
            <a:avLst/>
          </a:prstGeom>
          <a:ln>
            <a:solidFill>
              <a:schemeClr val="accent1"/>
            </a:solidFill>
          </a:ln>
        </p:spPr>
      </p:pic>
      <p:pic>
        <p:nvPicPr>
          <p:cNvPr id="14" name="Picture 13"/>
          <p:cNvPicPr>
            <a:picLocks noChangeAspect="1"/>
          </p:cNvPicPr>
          <p:nvPr/>
        </p:nvPicPr>
        <p:blipFill>
          <a:blip r:embed="rId5"/>
          <a:stretch>
            <a:fillRect/>
          </a:stretch>
        </p:blipFill>
        <p:spPr>
          <a:xfrm>
            <a:off x="1309687" y="1962150"/>
            <a:ext cx="9572625" cy="2933700"/>
          </a:xfrm>
          <a:prstGeom prst="rect">
            <a:avLst/>
          </a:prstGeom>
          <a:ln>
            <a:solidFill>
              <a:schemeClr val="accent1"/>
            </a:solidFill>
          </a:ln>
        </p:spPr>
      </p:pic>
      <p:sp>
        <p:nvSpPr>
          <p:cNvPr id="17" name="TextBox 16"/>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18" name="Picture 17"/>
          <p:cNvPicPr>
            <a:picLocks noChangeAspect="1"/>
          </p:cNvPicPr>
          <p:nvPr/>
        </p:nvPicPr>
        <p:blipFill>
          <a:blip r:embed="rId6"/>
          <a:stretch>
            <a:fillRect/>
          </a:stretch>
        </p:blipFill>
        <p:spPr>
          <a:xfrm>
            <a:off x="1309687" y="1533332"/>
            <a:ext cx="3771900" cy="390525"/>
          </a:xfrm>
          <a:prstGeom prst="rect">
            <a:avLst/>
          </a:prstGeom>
          <a:ln>
            <a:solidFill>
              <a:schemeClr val="accent1"/>
            </a:solidFill>
          </a:ln>
        </p:spPr>
      </p:pic>
    </p:spTree>
    <p:extLst>
      <p:ext uri="{BB962C8B-B14F-4D97-AF65-F5344CB8AC3E}">
        <p14:creationId xmlns:p14="http://schemas.microsoft.com/office/powerpoint/2010/main" val="529098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sp>
        <p:nvSpPr>
          <p:cNvPr id="17" name="TextBox 16"/>
          <p:cNvSpPr txBox="1"/>
          <p:nvPr/>
        </p:nvSpPr>
        <p:spPr>
          <a:xfrm>
            <a:off x="377190" y="5997850"/>
            <a:ext cx="5051768" cy="692497"/>
          </a:xfrm>
          <a:prstGeom prst="rect">
            <a:avLst/>
          </a:prstGeom>
          <a:solidFill>
            <a:schemeClr val="bg1"/>
          </a:solidFill>
          <a:ln>
            <a:solidFill>
              <a:schemeClr val="accent1"/>
            </a:solidFill>
          </a:ln>
        </p:spPr>
        <p:txBody>
          <a:bodyPr wrap="none" rtlCol="0">
            <a:spAutoFit/>
          </a:bodyPr>
          <a:lstStyle/>
          <a:p>
            <a:r>
              <a:rPr lang="en-US" sz="1300" dirty="0"/>
              <a:t>From https://www.cdc.gov/nchs/hus/index.htm</a:t>
            </a:r>
          </a:p>
          <a:p>
            <a:r>
              <a:rPr lang="en-US" sz="1300" dirty="0"/>
              <a:t>https://www.cdc.gov/nchs/data/hus/hus16.pdf</a:t>
            </a:r>
          </a:p>
          <a:p>
            <a:r>
              <a:rPr lang="en-US" sz="1300" dirty="0"/>
              <a:t>https://www.cdc.gov/nchs/hus/spotlight/hus_spotlight_Dec2017_1.pdf</a:t>
            </a:r>
          </a:p>
        </p:txBody>
      </p:sp>
      <p:pic>
        <p:nvPicPr>
          <p:cNvPr id="2" name="Picture 1"/>
          <p:cNvPicPr>
            <a:picLocks noChangeAspect="1"/>
          </p:cNvPicPr>
          <p:nvPr/>
        </p:nvPicPr>
        <p:blipFill>
          <a:blip r:embed="rId3"/>
          <a:stretch>
            <a:fillRect/>
          </a:stretch>
        </p:blipFill>
        <p:spPr>
          <a:xfrm>
            <a:off x="273018" y="1521145"/>
            <a:ext cx="6520815" cy="4007167"/>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5929927" y="263145"/>
            <a:ext cx="3987165" cy="2180273"/>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6635115" y="2924210"/>
            <a:ext cx="3829050" cy="3767138"/>
          </a:xfrm>
          <a:prstGeom prst="rect">
            <a:avLst/>
          </a:prstGeom>
          <a:ln>
            <a:solidFill>
              <a:schemeClr val="accent1"/>
            </a:solidFill>
          </a:ln>
        </p:spPr>
      </p:pic>
      <p:sp>
        <p:nvSpPr>
          <p:cNvPr id="11" name="Oval 10"/>
          <p:cNvSpPr/>
          <p:nvPr/>
        </p:nvSpPr>
        <p:spPr>
          <a:xfrm>
            <a:off x="31496" y="1678329"/>
            <a:ext cx="2433912" cy="54401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17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pic>
        <p:nvPicPr>
          <p:cNvPr id="6" name="Picture 5"/>
          <p:cNvPicPr>
            <a:picLocks noChangeAspect="1"/>
          </p:cNvPicPr>
          <p:nvPr/>
        </p:nvPicPr>
        <p:blipFill>
          <a:blip r:embed="rId3"/>
          <a:stretch>
            <a:fillRect/>
          </a:stretch>
        </p:blipFill>
        <p:spPr>
          <a:xfrm>
            <a:off x="261440" y="112017"/>
            <a:ext cx="8041005" cy="5273993"/>
          </a:xfrm>
          <a:prstGeom prst="rect">
            <a:avLst/>
          </a:prstGeom>
          <a:ln>
            <a:solidFill>
              <a:schemeClr val="accent1"/>
            </a:solidFill>
          </a:ln>
        </p:spPr>
      </p:pic>
      <p:sp>
        <p:nvSpPr>
          <p:cNvPr id="5" name="Rectangle 4"/>
          <p:cNvSpPr/>
          <p:nvPr/>
        </p:nvSpPr>
        <p:spPr>
          <a:xfrm>
            <a:off x="173618" y="821802"/>
            <a:ext cx="1770930" cy="4328932"/>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4954602" y="1527379"/>
            <a:ext cx="6287453" cy="3313748"/>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2755418" y="3035250"/>
            <a:ext cx="6380798" cy="3773805"/>
          </a:xfrm>
          <a:prstGeom prst="rect">
            <a:avLst/>
          </a:prstGeom>
          <a:ln>
            <a:solidFill>
              <a:schemeClr val="accent1"/>
            </a:solidFill>
          </a:ln>
        </p:spPr>
      </p:pic>
      <p:sp>
        <p:nvSpPr>
          <p:cNvPr id="15" name="TextBox 14"/>
          <p:cNvSpPr txBox="1"/>
          <p:nvPr/>
        </p:nvSpPr>
        <p:spPr>
          <a:xfrm>
            <a:off x="377190" y="6229350"/>
            <a:ext cx="3705438" cy="292388"/>
          </a:xfrm>
          <a:prstGeom prst="rect">
            <a:avLst/>
          </a:prstGeom>
          <a:solidFill>
            <a:schemeClr val="bg1"/>
          </a:solidFill>
          <a:ln>
            <a:solidFill>
              <a:schemeClr val="accent1"/>
            </a:solidFill>
          </a:ln>
        </p:spPr>
        <p:txBody>
          <a:bodyPr wrap="none" rtlCol="0">
            <a:spAutoFit/>
          </a:bodyPr>
          <a:lstStyle/>
          <a:p>
            <a:r>
              <a:rPr lang="en-US" sz="1300" dirty="0"/>
              <a:t>From https://www.cdc.gov/nchs/products/nhsr.htm</a:t>
            </a:r>
          </a:p>
        </p:txBody>
      </p:sp>
      <p:sp>
        <p:nvSpPr>
          <p:cNvPr id="12" name="Oval 11"/>
          <p:cNvSpPr/>
          <p:nvPr/>
        </p:nvSpPr>
        <p:spPr>
          <a:xfrm>
            <a:off x="4653022" y="1682625"/>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419749" y="2892673"/>
            <a:ext cx="2847373" cy="50928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2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07678" y="1781775"/>
            <a:ext cx="5191125" cy="771525"/>
          </a:xfrm>
          <a:prstGeom prst="rect">
            <a:avLst/>
          </a:prstGeom>
          <a:ln>
            <a:solidFill>
              <a:schemeClr val="accent1"/>
            </a:solidFill>
          </a:ln>
        </p:spPr>
      </p:pic>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5" name="Picture 4"/>
          <p:cNvPicPr>
            <a:picLocks noChangeAspect="1"/>
          </p:cNvPicPr>
          <p:nvPr/>
        </p:nvPicPr>
        <p:blipFill>
          <a:blip r:embed="rId4"/>
          <a:stretch>
            <a:fillRect/>
          </a:stretch>
        </p:blipFill>
        <p:spPr>
          <a:xfrm>
            <a:off x="3421271" y="5586541"/>
            <a:ext cx="8169593" cy="1122998"/>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377143" y="225070"/>
            <a:ext cx="6943725" cy="1047750"/>
          </a:xfrm>
          <a:prstGeom prst="rect">
            <a:avLst/>
          </a:prstGeom>
          <a:noFill/>
          <a:ln>
            <a:solidFill>
              <a:schemeClr val="accent1"/>
            </a:solidFill>
          </a:ln>
        </p:spPr>
      </p:pic>
      <p:pic>
        <p:nvPicPr>
          <p:cNvPr id="7" name="Picture 6"/>
          <p:cNvPicPr>
            <a:picLocks noChangeAspect="1"/>
          </p:cNvPicPr>
          <p:nvPr/>
        </p:nvPicPr>
        <p:blipFill>
          <a:blip r:embed="rId6"/>
          <a:stretch>
            <a:fillRect/>
          </a:stretch>
        </p:blipFill>
        <p:spPr>
          <a:xfrm>
            <a:off x="4336057" y="1325082"/>
            <a:ext cx="3200400" cy="409575"/>
          </a:xfrm>
          <a:prstGeom prst="rect">
            <a:avLst/>
          </a:prstGeom>
          <a:ln>
            <a:solidFill>
              <a:schemeClr val="accent1"/>
            </a:solidFill>
          </a:ln>
        </p:spPr>
      </p:pic>
      <p:pic>
        <p:nvPicPr>
          <p:cNvPr id="6" name="Picture 5"/>
          <p:cNvPicPr>
            <a:picLocks noChangeAspect="1"/>
          </p:cNvPicPr>
          <p:nvPr/>
        </p:nvPicPr>
        <p:blipFill>
          <a:blip r:embed="rId7"/>
          <a:stretch>
            <a:fillRect/>
          </a:stretch>
        </p:blipFill>
        <p:spPr>
          <a:xfrm>
            <a:off x="3663805" y="2604812"/>
            <a:ext cx="3105150" cy="438150"/>
          </a:xfrm>
          <a:prstGeom prst="rect">
            <a:avLst/>
          </a:prstGeom>
          <a:ln>
            <a:solidFill>
              <a:schemeClr val="accent1"/>
            </a:solidFill>
          </a:ln>
        </p:spPr>
      </p:pic>
      <p:pic>
        <p:nvPicPr>
          <p:cNvPr id="10" name="Picture 9"/>
          <p:cNvPicPr>
            <a:picLocks noChangeAspect="1"/>
          </p:cNvPicPr>
          <p:nvPr/>
        </p:nvPicPr>
        <p:blipFill>
          <a:blip r:embed="rId8"/>
          <a:stretch>
            <a:fillRect/>
          </a:stretch>
        </p:blipFill>
        <p:spPr>
          <a:xfrm>
            <a:off x="207145" y="3087092"/>
            <a:ext cx="5200650" cy="733425"/>
          </a:xfrm>
          <a:prstGeom prst="rect">
            <a:avLst/>
          </a:prstGeom>
          <a:ln>
            <a:solidFill>
              <a:schemeClr val="accent1"/>
            </a:solidFill>
          </a:ln>
        </p:spPr>
      </p:pic>
      <p:pic>
        <p:nvPicPr>
          <p:cNvPr id="11" name="Picture 10"/>
          <p:cNvPicPr>
            <a:picLocks noChangeAspect="1"/>
          </p:cNvPicPr>
          <p:nvPr/>
        </p:nvPicPr>
        <p:blipFill>
          <a:blip r:embed="rId9"/>
          <a:stretch>
            <a:fillRect/>
          </a:stretch>
        </p:blipFill>
        <p:spPr>
          <a:xfrm>
            <a:off x="1794076" y="5153866"/>
            <a:ext cx="8534400" cy="390525"/>
          </a:xfrm>
          <a:prstGeom prst="rect">
            <a:avLst/>
          </a:prstGeom>
          <a:ln>
            <a:solidFill>
              <a:schemeClr val="accent1"/>
            </a:solidFill>
          </a:ln>
        </p:spPr>
      </p:pic>
      <p:pic>
        <p:nvPicPr>
          <p:cNvPr id="12" name="Picture 11"/>
          <p:cNvPicPr>
            <a:picLocks noChangeAspect="1"/>
          </p:cNvPicPr>
          <p:nvPr/>
        </p:nvPicPr>
        <p:blipFill>
          <a:blip r:embed="rId10"/>
          <a:stretch>
            <a:fillRect/>
          </a:stretch>
        </p:blipFill>
        <p:spPr>
          <a:xfrm>
            <a:off x="3834415" y="4773054"/>
            <a:ext cx="7972425" cy="333375"/>
          </a:xfrm>
          <a:prstGeom prst="rect">
            <a:avLst/>
          </a:prstGeom>
          <a:ln>
            <a:solidFill>
              <a:schemeClr val="accent1"/>
            </a:solidFill>
          </a:ln>
        </p:spPr>
      </p:pic>
      <p:pic>
        <p:nvPicPr>
          <p:cNvPr id="13" name="Picture 12"/>
          <p:cNvPicPr>
            <a:picLocks noChangeAspect="1"/>
          </p:cNvPicPr>
          <p:nvPr/>
        </p:nvPicPr>
        <p:blipFill>
          <a:blip r:embed="rId11"/>
          <a:stretch>
            <a:fillRect/>
          </a:stretch>
        </p:blipFill>
        <p:spPr>
          <a:xfrm>
            <a:off x="5586780" y="4392242"/>
            <a:ext cx="3943350" cy="333375"/>
          </a:xfrm>
          <a:prstGeom prst="rect">
            <a:avLst/>
          </a:prstGeom>
          <a:ln>
            <a:solidFill>
              <a:schemeClr val="accent1"/>
            </a:solidFill>
          </a:ln>
        </p:spPr>
      </p:pic>
      <p:sp>
        <p:nvSpPr>
          <p:cNvPr id="15" name="TextBox 14"/>
          <p:cNvSpPr txBox="1"/>
          <p:nvPr/>
        </p:nvSpPr>
        <p:spPr>
          <a:xfrm>
            <a:off x="8062780" y="65131"/>
            <a:ext cx="4012637" cy="1323439"/>
          </a:xfrm>
          <a:prstGeom prst="rect">
            <a:avLst/>
          </a:prstGeom>
          <a:solidFill>
            <a:schemeClr val="bg1"/>
          </a:solidFill>
          <a:ln>
            <a:solidFill>
              <a:schemeClr val="accent1"/>
            </a:solidFill>
          </a:ln>
        </p:spPr>
        <p:txBody>
          <a:bodyPr wrap="none" rtlCol="0">
            <a:spAutoFit/>
          </a:bodyPr>
          <a:lstStyle/>
          <a:p>
            <a:r>
              <a:rPr lang="en-US" sz="1000" dirty="0"/>
              <a:t>From https://www.cdc.gov/nchs/data/nvsr/nvsr66/nvsr66_06_tables.pdf</a:t>
            </a:r>
          </a:p>
          <a:p>
            <a:r>
              <a:rPr lang="en-US" sz="1000" dirty="0"/>
              <a:t>https://www.cdc.gov/nchs/data/nvsr/nvsr66/nvsr66_02.pdf</a:t>
            </a:r>
          </a:p>
          <a:p>
            <a:r>
              <a:rPr lang="en-US" sz="1000" dirty="0"/>
              <a:t>https://www.cdc.gov/nchs/data/nvsr/nvsr66/nvsr66_01_tables.pdf</a:t>
            </a:r>
          </a:p>
          <a:p>
            <a:r>
              <a:rPr lang="en-US" sz="1000" dirty="0"/>
              <a:t>https://www.cdc.gov/nchs/data/nvsr/nvsr64/nvsr64_05.pdf</a:t>
            </a:r>
          </a:p>
          <a:p>
            <a:r>
              <a:rPr lang="en-US" sz="1000" dirty="0"/>
              <a:t>https://www.cdc.gov/nchs/nvss/vsrr/drug-overdose-data.htm</a:t>
            </a:r>
          </a:p>
          <a:p>
            <a:r>
              <a:rPr lang="en-US" sz="1000" dirty="0"/>
              <a:t>https://www.cdc.gov/nchs/nvss/vsrr/natality.htm</a:t>
            </a:r>
          </a:p>
          <a:p>
            <a:r>
              <a:rPr lang="en-US" sz="1000" dirty="0"/>
              <a:t>https://www.cdc.gov/nchs/nvss/vsrr/mortality.htm</a:t>
            </a:r>
          </a:p>
          <a:p>
            <a:r>
              <a:rPr lang="en-US" sz="1000" dirty="0"/>
              <a:t>https://www.cdc.gov/nchs/nvss/vsrr.htm</a:t>
            </a:r>
          </a:p>
        </p:txBody>
      </p:sp>
    </p:spTree>
    <p:extLst>
      <p:ext uri="{BB962C8B-B14F-4D97-AF65-F5344CB8AC3E}">
        <p14:creationId xmlns:p14="http://schemas.microsoft.com/office/powerpoint/2010/main" val="120656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773225"/>
            <a:ext cx="1882631" cy="369332"/>
          </a:xfrm>
          <a:prstGeom prst="rect">
            <a:avLst/>
          </a:prstGeom>
          <a:noFill/>
        </p:spPr>
        <p:txBody>
          <a:bodyPr wrap="none" rtlCol="0">
            <a:spAutoFit/>
          </a:bodyPr>
          <a:lstStyle/>
          <a:p>
            <a:r>
              <a:rPr lang="en-US" dirty="0"/>
              <a:t>Statistics and data</a:t>
            </a:r>
          </a:p>
        </p:txBody>
      </p:sp>
      <p:pic>
        <p:nvPicPr>
          <p:cNvPr id="2" name="Picture 1"/>
          <p:cNvPicPr>
            <a:picLocks noChangeAspect="1"/>
          </p:cNvPicPr>
          <p:nvPr/>
        </p:nvPicPr>
        <p:blipFill>
          <a:blip r:embed="rId3"/>
          <a:stretch>
            <a:fillRect/>
          </a:stretch>
        </p:blipFill>
        <p:spPr>
          <a:xfrm>
            <a:off x="176150" y="85099"/>
            <a:ext cx="6848475" cy="704850"/>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554838" y="830119"/>
            <a:ext cx="6724650" cy="676275"/>
          </a:xfrm>
          <a:prstGeom prst="rect">
            <a:avLst/>
          </a:prstGeom>
          <a:ln>
            <a:solidFill>
              <a:schemeClr val="accent1"/>
            </a:solidFill>
          </a:ln>
        </p:spPr>
      </p:pic>
      <p:pic>
        <p:nvPicPr>
          <p:cNvPr id="17" name="Picture 16"/>
          <p:cNvPicPr>
            <a:picLocks noChangeAspect="1"/>
          </p:cNvPicPr>
          <p:nvPr/>
        </p:nvPicPr>
        <p:blipFill>
          <a:blip r:embed="rId5"/>
          <a:stretch>
            <a:fillRect/>
          </a:stretch>
        </p:blipFill>
        <p:spPr>
          <a:xfrm>
            <a:off x="389390" y="1548762"/>
            <a:ext cx="6743700" cy="647700"/>
          </a:xfrm>
          <a:prstGeom prst="rect">
            <a:avLst/>
          </a:prstGeom>
          <a:ln>
            <a:solidFill>
              <a:schemeClr val="accent1"/>
            </a:solidFill>
          </a:ln>
        </p:spPr>
      </p:pic>
      <p:pic>
        <p:nvPicPr>
          <p:cNvPr id="18" name="Picture 17"/>
          <p:cNvPicPr>
            <a:picLocks noChangeAspect="1"/>
          </p:cNvPicPr>
          <p:nvPr/>
        </p:nvPicPr>
        <p:blipFill>
          <a:blip r:embed="rId6"/>
          <a:stretch>
            <a:fillRect/>
          </a:stretch>
        </p:blipFill>
        <p:spPr>
          <a:xfrm>
            <a:off x="1355652" y="2519554"/>
            <a:ext cx="7058025" cy="2457450"/>
          </a:xfrm>
          <a:prstGeom prst="rect">
            <a:avLst/>
          </a:prstGeom>
          <a:ln>
            <a:solidFill>
              <a:schemeClr val="accent1"/>
            </a:solidFill>
          </a:ln>
        </p:spPr>
      </p:pic>
      <p:pic>
        <p:nvPicPr>
          <p:cNvPr id="19" name="Picture 18"/>
          <p:cNvPicPr>
            <a:picLocks noChangeAspect="1"/>
          </p:cNvPicPr>
          <p:nvPr/>
        </p:nvPicPr>
        <p:blipFill>
          <a:blip r:embed="rId7"/>
          <a:stretch>
            <a:fillRect/>
          </a:stretch>
        </p:blipFill>
        <p:spPr>
          <a:xfrm>
            <a:off x="4975152" y="4820275"/>
            <a:ext cx="6877050" cy="1524000"/>
          </a:xfrm>
          <a:prstGeom prst="rect">
            <a:avLst/>
          </a:prstGeom>
          <a:ln>
            <a:solidFill>
              <a:schemeClr val="accent1"/>
            </a:solidFill>
          </a:ln>
        </p:spPr>
      </p:pic>
      <p:sp>
        <p:nvSpPr>
          <p:cNvPr id="15" name="TextBox 14"/>
          <p:cNvSpPr txBox="1"/>
          <p:nvPr/>
        </p:nvSpPr>
        <p:spPr>
          <a:xfrm>
            <a:off x="106313" y="6048645"/>
            <a:ext cx="5989140" cy="707886"/>
          </a:xfrm>
          <a:prstGeom prst="rect">
            <a:avLst/>
          </a:prstGeom>
          <a:solidFill>
            <a:schemeClr val="bg1"/>
          </a:solidFill>
          <a:ln>
            <a:solidFill>
              <a:schemeClr val="accent1"/>
            </a:solidFill>
          </a:ln>
        </p:spPr>
        <p:txBody>
          <a:bodyPr wrap="none" rtlCol="0">
            <a:spAutoFit/>
          </a:bodyPr>
          <a:lstStyle/>
          <a:p>
            <a:r>
              <a:rPr lang="en-US" sz="1000" dirty="0"/>
              <a:t>From https://www.cdc.gov/nchs/data/nhsr/nhsr106.pdf</a:t>
            </a:r>
          </a:p>
          <a:p>
            <a:r>
              <a:rPr lang="en-US" sz="1000" dirty="0"/>
              <a:t>https://www.cdc.gov/nchs/data/nhsr/nhsr107.pdf</a:t>
            </a:r>
          </a:p>
          <a:p>
            <a:r>
              <a:rPr lang="en-US" sz="1000" dirty="0"/>
              <a:t>https://www.cdc.gov/nchs/data/hestat/private_health_insurance_11_13/private_health_insurance_11_13.pdf</a:t>
            </a:r>
          </a:p>
          <a:p>
            <a:r>
              <a:rPr lang="en-US" sz="1000" dirty="0"/>
              <a:t>https://www.cdc.gov/nchs/data/databriefs/db298.pdf</a:t>
            </a:r>
          </a:p>
        </p:txBody>
      </p:sp>
    </p:spTree>
    <p:extLst>
      <p:ext uri="{BB962C8B-B14F-4D97-AF65-F5344CB8AC3E}">
        <p14:creationId xmlns:p14="http://schemas.microsoft.com/office/powerpoint/2010/main" val="72288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582677" cy="369332"/>
          </a:xfrm>
          <a:prstGeom prst="rect">
            <a:avLst/>
          </a:prstGeom>
          <a:noFill/>
        </p:spPr>
        <p:txBody>
          <a:bodyPr wrap="none" rtlCol="0">
            <a:spAutoFit/>
          </a:bodyPr>
          <a:lstStyle/>
          <a:p>
            <a:r>
              <a:rPr lang="en-US" dirty="0"/>
              <a:t>Annual reports</a:t>
            </a:r>
          </a:p>
        </p:txBody>
      </p:sp>
      <p:sp>
        <p:nvSpPr>
          <p:cNvPr id="15" name="TextBox 14"/>
          <p:cNvSpPr txBox="1"/>
          <p:nvPr/>
        </p:nvSpPr>
        <p:spPr>
          <a:xfrm>
            <a:off x="377190" y="5997850"/>
            <a:ext cx="4255396" cy="692497"/>
          </a:xfrm>
          <a:prstGeom prst="rect">
            <a:avLst/>
          </a:prstGeom>
          <a:solidFill>
            <a:schemeClr val="bg1"/>
          </a:solidFill>
          <a:ln>
            <a:solidFill>
              <a:schemeClr val="accent1"/>
            </a:solidFill>
          </a:ln>
        </p:spPr>
        <p:txBody>
          <a:bodyPr wrap="none" rtlCol="0">
            <a:spAutoFit/>
          </a:bodyPr>
          <a:lstStyle/>
          <a:p>
            <a:r>
              <a:rPr lang="en-US" sz="1300" dirty="0"/>
              <a:t>From https://www.cdc.gov/nchs/products/life_tables.htm</a:t>
            </a:r>
          </a:p>
          <a:p>
            <a:r>
              <a:rPr lang="en-US" sz="1300" dirty="0"/>
              <a:t>https://www.cdc.gov/nchs/data/nvsr/nvsr61/nvsr61_03.pdf</a:t>
            </a:r>
          </a:p>
          <a:p>
            <a:r>
              <a:rPr lang="en-US" sz="1300" dirty="0"/>
              <a:t>https://www.cdc.gov/nchs/data/nvsr/nvsr66/nvsr66_04.pdf</a:t>
            </a:r>
          </a:p>
        </p:txBody>
      </p:sp>
      <p:pic>
        <p:nvPicPr>
          <p:cNvPr id="2" name="Picture 1"/>
          <p:cNvPicPr>
            <a:picLocks noChangeAspect="1"/>
          </p:cNvPicPr>
          <p:nvPr/>
        </p:nvPicPr>
        <p:blipFill>
          <a:blip r:embed="rId3"/>
          <a:stretch>
            <a:fillRect/>
          </a:stretch>
        </p:blipFill>
        <p:spPr>
          <a:xfrm>
            <a:off x="203529" y="635198"/>
            <a:ext cx="6447473" cy="4413885"/>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6115517" y="293420"/>
            <a:ext cx="4867275" cy="37871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5809667" y="3390977"/>
            <a:ext cx="4860608" cy="3253740"/>
          </a:xfrm>
          <a:prstGeom prst="rect">
            <a:avLst/>
          </a:prstGeom>
          <a:ln>
            <a:solidFill>
              <a:schemeClr val="accent1"/>
            </a:solidFill>
          </a:ln>
        </p:spPr>
      </p:pic>
      <p:sp>
        <p:nvSpPr>
          <p:cNvPr id="11" name="Oval 10"/>
          <p:cNvSpPr/>
          <p:nvPr/>
        </p:nvSpPr>
        <p:spPr>
          <a:xfrm>
            <a:off x="5926237" y="1137581"/>
            <a:ext cx="2997844"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2930252" y="3784263"/>
            <a:ext cx="2413635" cy="1780223"/>
          </a:xfrm>
          <a:prstGeom prst="rect">
            <a:avLst/>
          </a:prstGeom>
          <a:ln>
            <a:solidFill>
              <a:schemeClr val="accent1"/>
            </a:solidFill>
          </a:ln>
        </p:spPr>
      </p:pic>
    </p:spTree>
    <p:extLst>
      <p:ext uri="{BB962C8B-B14F-4D97-AF65-F5344CB8AC3E}">
        <p14:creationId xmlns:p14="http://schemas.microsoft.com/office/powerpoint/2010/main" val="2531518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197900" y="5858956"/>
            <a:ext cx="7274620" cy="892552"/>
          </a:xfrm>
          <a:prstGeom prst="rect">
            <a:avLst/>
          </a:prstGeom>
          <a:solidFill>
            <a:schemeClr val="bg1"/>
          </a:solidFill>
          <a:ln>
            <a:solidFill>
              <a:schemeClr val="accent1"/>
            </a:solidFill>
          </a:ln>
        </p:spPr>
        <p:txBody>
          <a:bodyPr wrap="none" rtlCol="0">
            <a:spAutoFit/>
          </a:bodyPr>
          <a:lstStyle/>
          <a:p>
            <a:r>
              <a:rPr lang="en-US" sz="1300" dirty="0"/>
              <a:t>From https://www.cdc.gov/nchs/products/vsus.htm</a:t>
            </a:r>
          </a:p>
          <a:p>
            <a:r>
              <a:rPr lang="en-US" sz="1300" dirty="0"/>
              <a:t>https://www.cdc.gov/nchs/data/vsushistorical/mortstatsh_1929.pdf</a:t>
            </a:r>
          </a:p>
          <a:p>
            <a:r>
              <a:rPr lang="en-US" sz="1300" dirty="0"/>
              <a:t>https://www.ncbi.nlm.nih.gov/books/NBK219884/</a:t>
            </a:r>
          </a:p>
          <a:p>
            <a:r>
              <a:rPr lang="en-US" sz="1300" dirty="0"/>
              <a:t>https://congressional.proquest.com/congressional/docview/t47.d48.1967_h.exdoc.8?accountid=130717</a:t>
            </a:r>
          </a:p>
        </p:txBody>
      </p:sp>
      <p:pic>
        <p:nvPicPr>
          <p:cNvPr id="3" name="Picture 2"/>
          <p:cNvPicPr>
            <a:picLocks noChangeAspect="1"/>
          </p:cNvPicPr>
          <p:nvPr/>
        </p:nvPicPr>
        <p:blipFill>
          <a:blip r:embed="rId3"/>
          <a:stretch>
            <a:fillRect/>
          </a:stretch>
        </p:blipFill>
        <p:spPr>
          <a:xfrm>
            <a:off x="9274060" y="654482"/>
            <a:ext cx="2214563" cy="33147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4995873" y="4408514"/>
            <a:ext cx="7098030" cy="2068830"/>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174403" y="183748"/>
            <a:ext cx="7048500" cy="3116580"/>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5276141" y="91856"/>
            <a:ext cx="2470309" cy="2380298"/>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6194063" y="1245022"/>
            <a:ext cx="2280285" cy="1880235"/>
          </a:xfrm>
          <a:prstGeom prst="rect">
            <a:avLst/>
          </a:prstGeom>
          <a:ln>
            <a:solidFill>
              <a:schemeClr val="accent1"/>
            </a:solidFill>
          </a:ln>
        </p:spPr>
      </p:pic>
      <p:pic>
        <p:nvPicPr>
          <p:cNvPr id="11" name="Picture 10"/>
          <p:cNvPicPr>
            <a:picLocks noChangeAspect="1"/>
          </p:cNvPicPr>
          <p:nvPr/>
        </p:nvPicPr>
        <p:blipFill>
          <a:blip r:embed="rId8"/>
          <a:stretch>
            <a:fillRect/>
          </a:stretch>
        </p:blipFill>
        <p:spPr>
          <a:xfrm>
            <a:off x="9452653" y="3078683"/>
            <a:ext cx="2571750" cy="2767013"/>
          </a:xfrm>
          <a:prstGeom prst="rect">
            <a:avLst/>
          </a:prstGeom>
          <a:ln>
            <a:solidFill>
              <a:schemeClr val="accent1"/>
            </a:solidFill>
          </a:ln>
        </p:spPr>
      </p:pic>
      <p:sp>
        <p:nvSpPr>
          <p:cNvPr id="13" name="Oval 12"/>
          <p:cNvSpPr/>
          <p:nvPr/>
        </p:nvSpPr>
        <p:spPr>
          <a:xfrm>
            <a:off x="31496" y="1487395"/>
            <a:ext cx="1322744"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9"/>
          <a:stretch>
            <a:fillRect/>
          </a:stretch>
        </p:blipFill>
        <p:spPr>
          <a:xfrm>
            <a:off x="178061" y="3981742"/>
            <a:ext cx="3640455" cy="1324928"/>
          </a:xfrm>
          <a:prstGeom prst="rect">
            <a:avLst/>
          </a:prstGeom>
          <a:ln>
            <a:solidFill>
              <a:schemeClr val="accent1"/>
            </a:solidFill>
          </a:ln>
        </p:spPr>
      </p:pic>
      <p:pic>
        <p:nvPicPr>
          <p:cNvPr id="19" name="Picture 18"/>
          <p:cNvPicPr>
            <a:picLocks noChangeAspect="1"/>
          </p:cNvPicPr>
          <p:nvPr/>
        </p:nvPicPr>
        <p:blipFill>
          <a:blip r:embed="rId10"/>
          <a:stretch>
            <a:fillRect/>
          </a:stretch>
        </p:blipFill>
        <p:spPr>
          <a:xfrm>
            <a:off x="31496" y="3456066"/>
            <a:ext cx="6476048" cy="551021"/>
          </a:xfrm>
          <a:prstGeom prst="rect">
            <a:avLst/>
          </a:prstGeom>
          <a:ln>
            <a:solidFill>
              <a:schemeClr val="accent1"/>
            </a:solidFill>
          </a:ln>
        </p:spPr>
      </p:pic>
      <p:sp>
        <p:nvSpPr>
          <p:cNvPr id="20" name="Oval 19"/>
          <p:cNvSpPr/>
          <p:nvPr/>
        </p:nvSpPr>
        <p:spPr>
          <a:xfrm>
            <a:off x="62997" y="3392220"/>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1"/>
          <a:stretch>
            <a:fillRect/>
          </a:stretch>
        </p:blipFill>
        <p:spPr>
          <a:xfrm>
            <a:off x="4995873" y="3863121"/>
            <a:ext cx="2028825" cy="504825"/>
          </a:xfrm>
          <a:prstGeom prst="rect">
            <a:avLst/>
          </a:prstGeom>
          <a:ln>
            <a:solidFill>
              <a:schemeClr val="accent1"/>
            </a:solidFill>
          </a:ln>
        </p:spPr>
      </p:pic>
      <p:sp>
        <p:nvSpPr>
          <p:cNvPr id="14" name="Oval 13"/>
          <p:cNvSpPr/>
          <p:nvPr/>
        </p:nvSpPr>
        <p:spPr>
          <a:xfrm>
            <a:off x="5240146" y="3853407"/>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370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5061956" y="4730146"/>
            <a:ext cx="7069455" cy="2080260"/>
          </a:xfrm>
          <a:prstGeom prst="rect">
            <a:avLst/>
          </a:prstGeom>
          <a:ln>
            <a:solidFill>
              <a:schemeClr val="accent1"/>
            </a:solidFill>
          </a:ln>
        </p:spPr>
      </p:pic>
      <p:sp>
        <p:nvSpPr>
          <p:cNvPr id="15" name="TextBox 14"/>
          <p:cNvSpPr txBox="1"/>
          <p:nvPr/>
        </p:nvSpPr>
        <p:spPr>
          <a:xfrm>
            <a:off x="377190" y="5882100"/>
            <a:ext cx="7380097" cy="892552"/>
          </a:xfrm>
          <a:prstGeom prst="rect">
            <a:avLst/>
          </a:prstGeom>
          <a:solidFill>
            <a:schemeClr val="bg1"/>
          </a:solidFill>
          <a:ln>
            <a:solidFill>
              <a:schemeClr val="accent1"/>
            </a:solidFill>
          </a:ln>
        </p:spPr>
        <p:txBody>
          <a:bodyPr wrap="none" rtlCol="0">
            <a:spAutoFit/>
          </a:bodyPr>
          <a:lstStyle/>
          <a:p>
            <a:r>
              <a:rPr lang="en-US" sz="1300" dirty="0"/>
              <a:t>From https://www.cdc.gov/nchs/products/public_health.htm</a:t>
            </a:r>
          </a:p>
          <a:p>
            <a:r>
              <a:rPr lang="en-US" sz="1300" dirty="0"/>
              <a:t>https://www.cdc.gov/nchs/data/public_health/seriesb_12.pdf</a:t>
            </a:r>
          </a:p>
          <a:p>
            <a:r>
              <a:rPr lang="en-US" sz="1300" dirty="0"/>
              <a:t>https://www.ncbi.nlm.nih.gov/books/NBK223602/ </a:t>
            </a:r>
          </a:p>
          <a:p>
            <a:r>
              <a:rPr lang="en-US" sz="1300" dirty="0"/>
              <a:t>https://congressional.proquest.com/congressional/docview/t47.d48.11466_h.doc.411?accountid=130717 </a:t>
            </a:r>
          </a:p>
        </p:txBody>
      </p:sp>
      <p:pic>
        <p:nvPicPr>
          <p:cNvPr id="10" name="Picture 9"/>
          <p:cNvPicPr>
            <a:picLocks noChangeAspect="1"/>
          </p:cNvPicPr>
          <p:nvPr/>
        </p:nvPicPr>
        <p:blipFill>
          <a:blip r:embed="rId4"/>
          <a:stretch>
            <a:fillRect/>
          </a:stretch>
        </p:blipFill>
        <p:spPr>
          <a:xfrm>
            <a:off x="5680606" y="4308588"/>
            <a:ext cx="2028825" cy="504825"/>
          </a:xfrm>
          <a:prstGeom prst="rect">
            <a:avLst/>
          </a:prstGeom>
          <a:ln>
            <a:solidFill>
              <a:schemeClr val="accent1"/>
            </a:solidFill>
          </a:ln>
        </p:spPr>
      </p:pic>
      <p:sp>
        <p:nvSpPr>
          <p:cNvPr id="14" name="Oval 13"/>
          <p:cNvSpPr/>
          <p:nvPr/>
        </p:nvSpPr>
        <p:spPr>
          <a:xfrm>
            <a:off x="5924879" y="4298874"/>
            <a:ext cx="1963145" cy="51230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190212" y="152767"/>
            <a:ext cx="7648575" cy="3305175"/>
          </a:xfrm>
          <a:prstGeom prst="rect">
            <a:avLst/>
          </a:prstGeom>
          <a:noFill/>
          <a:ln>
            <a:solidFill>
              <a:schemeClr val="accent1"/>
            </a:solidFill>
          </a:ln>
        </p:spPr>
      </p:pic>
      <p:sp>
        <p:nvSpPr>
          <p:cNvPr id="13" name="Oval 12"/>
          <p:cNvSpPr/>
          <p:nvPr/>
        </p:nvSpPr>
        <p:spPr>
          <a:xfrm>
            <a:off x="190212" y="1805354"/>
            <a:ext cx="1650163" cy="1232656"/>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4460774" y="57875"/>
            <a:ext cx="3024188" cy="2933700"/>
          </a:xfrm>
          <a:prstGeom prst="rect">
            <a:avLst/>
          </a:prstGeom>
          <a:ln>
            <a:solidFill>
              <a:schemeClr val="accent1"/>
            </a:solidFill>
          </a:ln>
        </p:spPr>
      </p:pic>
      <p:pic>
        <p:nvPicPr>
          <p:cNvPr id="5" name="Picture 4"/>
          <p:cNvPicPr>
            <a:picLocks noChangeAspect="1"/>
          </p:cNvPicPr>
          <p:nvPr/>
        </p:nvPicPr>
        <p:blipFill>
          <a:blip r:embed="rId7"/>
          <a:stretch>
            <a:fillRect/>
          </a:stretch>
        </p:blipFill>
        <p:spPr>
          <a:xfrm>
            <a:off x="90115" y="4115942"/>
            <a:ext cx="4798219" cy="1423988"/>
          </a:xfrm>
          <a:prstGeom prst="rect">
            <a:avLst/>
          </a:prstGeom>
          <a:ln>
            <a:solidFill>
              <a:schemeClr val="accent1"/>
            </a:solidFill>
          </a:ln>
        </p:spPr>
      </p:pic>
      <p:pic>
        <p:nvPicPr>
          <p:cNvPr id="19" name="Picture 18"/>
          <p:cNvPicPr>
            <a:picLocks noChangeAspect="1"/>
          </p:cNvPicPr>
          <p:nvPr/>
        </p:nvPicPr>
        <p:blipFill>
          <a:blip r:embed="rId8"/>
          <a:stretch>
            <a:fillRect/>
          </a:stretch>
        </p:blipFill>
        <p:spPr>
          <a:xfrm>
            <a:off x="39739" y="3568740"/>
            <a:ext cx="6476048" cy="551021"/>
          </a:xfrm>
          <a:prstGeom prst="rect">
            <a:avLst/>
          </a:prstGeom>
          <a:ln>
            <a:solidFill>
              <a:schemeClr val="accent1"/>
            </a:solidFill>
          </a:ln>
        </p:spPr>
      </p:pic>
      <p:pic>
        <p:nvPicPr>
          <p:cNvPr id="20" name="Picture 19"/>
          <p:cNvPicPr>
            <a:picLocks noChangeAspect="1"/>
          </p:cNvPicPr>
          <p:nvPr/>
        </p:nvPicPr>
        <p:blipFill>
          <a:blip r:embed="rId9"/>
          <a:stretch>
            <a:fillRect/>
          </a:stretch>
        </p:blipFill>
        <p:spPr>
          <a:xfrm>
            <a:off x="8533776" y="342905"/>
            <a:ext cx="2647950" cy="2628900"/>
          </a:xfrm>
          <a:prstGeom prst="rect">
            <a:avLst/>
          </a:prstGeom>
          <a:ln>
            <a:solidFill>
              <a:schemeClr val="accent1"/>
            </a:solidFill>
          </a:ln>
        </p:spPr>
      </p:pic>
      <p:pic>
        <p:nvPicPr>
          <p:cNvPr id="21" name="Picture 20"/>
          <p:cNvPicPr>
            <a:picLocks noChangeAspect="1"/>
          </p:cNvPicPr>
          <p:nvPr/>
        </p:nvPicPr>
        <p:blipFill>
          <a:blip r:embed="rId10"/>
          <a:stretch>
            <a:fillRect/>
          </a:stretch>
        </p:blipFill>
        <p:spPr>
          <a:xfrm>
            <a:off x="8781386" y="2951045"/>
            <a:ext cx="3287554" cy="3869531"/>
          </a:xfrm>
          <a:prstGeom prst="rect">
            <a:avLst/>
          </a:prstGeom>
          <a:ln>
            <a:solidFill>
              <a:schemeClr val="accent1"/>
            </a:solidFill>
          </a:ln>
        </p:spPr>
      </p:pic>
      <p:pic>
        <p:nvPicPr>
          <p:cNvPr id="22" name="Picture 21"/>
          <p:cNvPicPr>
            <a:picLocks noChangeAspect="1"/>
          </p:cNvPicPr>
          <p:nvPr/>
        </p:nvPicPr>
        <p:blipFill>
          <a:blip r:embed="rId11"/>
          <a:stretch>
            <a:fillRect/>
          </a:stretch>
        </p:blipFill>
        <p:spPr>
          <a:xfrm>
            <a:off x="8155438" y="3729402"/>
            <a:ext cx="3312319" cy="1170146"/>
          </a:xfrm>
          <a:prstGeom prst="rect">
            <a:avLst/>
          </a:prstGeom>
          <a:ln>
            <a:solidFill>
              <a:schemeClr val="accent1"/>
            </a:solidFill>
          </a:ln>
        </p:spPr>
      </p:pic>
      <p:sp>
        <p:nvSpPr>
          <p:cNvPr id="24" name="Oval 23"/>
          <p:cNvSpPr/>
          <p:nvPr/>
        </p:nvSpPr>
        <p:spPr>
          <a:xfrm>
            <a:off x="62997" y="3496395"/>
            <a:ext cx="677784" cy="519259"/>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254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6" name="Picture 5"/>
          <p:cNvPicPr>
            <a:picLocks noChangeAspect="1"/>
          </p:cNvPicPr>
          <p:nvPr/>
        </p:nvPicPr>
        <p:blipFill>
          <a:blip r:embed="rId3"/>
          <a:stretch>
            <a:fillRect/>
          </a:stretch>
        </p:blipFill>
        <p:spPr>
          <a:xfrm>
            <a:off x="1262062" y="2466975"/>
            <a:ext cx="9667875" cy="1924050"/>
          </a:xfrm>
          <a:prstGeom prst="rect">
            <a:avLst/>
          </a:prstGeom>
          <a:ln>
            <a:solidFill>
              <a:schemeClr val="accent1"/>
            </a:solidFill>
          </a:ln>
        </p:spPr>
      </p:pic>
      <p:sp>
        <p:nvSpPr>
          <p:cNvPr id="8" name="TextBox 7"/>
          <p:cNvSpPr txBox="1"/>
          <p:nvPr/>
        </p:nvSpPr>
        <p:spPr>
          <a:xfrm>
            <a:off x="377190" y="634510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7" name="Picture 6"/>
          <p:cNvPicPr>
            <a:picLocks noChangeAspect="1"/>
          </p:cNvPicPr>
          <p:nvPr/>
        </p:nvPicPr>
        <p:blipFill>
          <a:blip r:embed="rId4"/>
          <a:stretch>
            <a:fillRect/>
          </a:stretch>
        </p:blipFill>
        <p:spPr>
          <a:xfrm>
            <a:off x="1262062" y="2027500"/>
            <a:ext cx="3771900" cy="390525"/>
          </a:xfrm>
          <a:prstGeom prst="rect">
            <a:avLst/>
          </a:prstGeom>
          <a:ln>
            <a:solidFill>
              <a:schemeClr val="accent1"/>
            </a:solidFill>
          </a:ln>
        </p:spPr>
      </p:pic>
    </p:spTree>
    <p:extLst>
      <p:ext uri="{BB962C8B-B14F-4D97-AF65-F5344CB8AC3E}">
        <p14:creationId xmlns:p14="http://schemas.microsoft.com/office/powerpoint/2010/main" val="4033031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pic>
        <p:nvPicPr>
          <p:cNvPr id="3" name="Picture 2"/>
          <p:cNvPicPr>
            <a:picLocks noChangeAspect="1"/>
          </p:cNvPicPr>
          <p:nvPr/>
        </p:nvPicPr>
        <p:blipFill>
          <a:blip r:embed="rId3"/>
          <a:stretch>
            <a:fillRect/>
          </a:stretch>
        </p:blipFill>
        <p:spPr>
          <a:xfrm>
            <a:off x="1855107" y="251640"/>
            <a:ext cx="8665369" cy="6165056"/>
          </a:xfrm>
          <a:prstGeom prst="rect">
            <a:avLst/>
          </a:prstGeom>
          <a:ln>
            <a:solidFill>
              <a:schemeClr val="accent1"/>
            </a:solidFill>
          </a:ln>
        </p:spPr>
      </p:pic>
      <p:sp>
        <p:nvSpPr>
          <p:cNvPr id="15" name="TextBox 14"/>
          <p:cNvSpPr txBox="1"/>
          <p:nvPr/>
        </p:nvSpPr>
        <p:spPr>
          <a:xfrm>
            <a:off x="377190" y="6240925"/>
            <a:ext cx="2223494" cy="292388"/>
          </a:xfrm>
          <a:prstGeom prst="rect">
            <a:avLst/>
          </a:prstGeom>
          <a:solidFill>
            <a:schemeClr val="bg1"/>
          </a:solidFill>
          <a:ln>
            <a:solidFill>
              <a:schemeClr val="accent1"/>
            </a:solidFill>
          </a:ln>
        </p:spPr>
        <p:txBody>
          <a:bodyPr wrap="none" rtlCol="0">
            <a:spAutoFit/>
          </a:bodyPr>
          <a:lstStyle/>
          <a:p>
            <a:r>
              <a:rPr lang="en-US" sz="1300" dirty="0"/>
              <a:t>From https://wonder.cdc.gov/</a:t>
            </a:r>
          </a:p>
        </p:txBody>
      </p:sp>
    </p:spTree>
    <p:extLst>
      <p:ext uri="{BB962C8B-B14F-4D97-AF65-F5344CB8AC3E}">
        <p14:creationId xmlns:p14="http://schemas.microsoft.com/office/powerpoint/2010/main" val="171187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3"/>
          <a:stretch>
            <a:fillRect/>
          </a:stretch>
        </p:blipFill>
        <p:spPr>
          <a:xfrm>
            <a:off x="1858552" y="127327"/>
            <a:ext cx="8492966" cy="6557963"/>
          </a:xfrm>
          <a:prstGeom prst="rect">
            <a:avLst/>
          </a:prstGeom>
          <a:ln>
            <a:solidFill>
              <a:schemeClr val="accent1"/>
            </a:solidFill>
          </a:ln>
        </p:spPr>
      </p:pic>
      <p:sp>
        <p:nvSpPr>
          <p:cNvPr id="3" name="Oval 2"/>
          <p:cNvSpPr/>
          <p:nvPr/>
        </p:nvSpPr>
        <p:spPr>
          <a:xfrm>
            <a:off x="3943350" y="4983480"/>
            <a:ext cx="2251710" cy="71126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p:cNvSpPr txBox="1"/>
          <p:nvPr/>
        </p:nvSpPr>
        <p:spPr>
          <a:xfrm>
            <a:off x="377190" y="6309360"/>
            <a:ext cx="5151025" cy="492443"/>
          </a:xfrm>
          <a:prstGeom prst="rect">
            <a:avLst/>
          </a:prstGeom>
          <a:solidFill>
            <a:schemeClr val="bg1"/>
          </a:solidFill>
          <a:ln>
            <a:solidFill>
              <a:schemeClr val="accent1"/>
            </a:solidFill>
          </a:ln>
        </p:spPr>
        <p:txBody>
          <a:bodyPr wrap="none" rtlCol="0">
            <a:spAutoFit/>
          </a:bodyPr>
          <a:lstStyle/>
          <a:p>
            <a:r>
              <a:rPr lang="en-US" sz="1300" dirty="0"/>
              <a:t>From https://www.cdc.gov/about/organization/orgchart.htm</a:t>
            </a:r>
          </a:p>
          <a:p>
            <a:r>
              <a:rPr lang="en-US" sz="1300" dirty="0"/>
              <a:t>https://www.cdc.gov/about/pdf/organization/cdc-photo-org-chart-H.pdf </a:t>
            </a:r>
          </a:p>
        </p:txBody>
      </p:sp>
    </p:spTree>
    <p:extLst>
      <p:ext uri="{BB962C8B-B14F-4D97-AF65-F5344CB8AC3E}">
        <p14:creationId xmlns:p14="http://schemas.microsoft.com/office/powerpoint/2010/main" val="3566134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882631" cy="369332"/>
          </a:xfrm>
          <a:prstGeom prst="rect">
            <a:avLst/>
          </a:prstGeom>
          <a:noFill/>
        </p:spPr>
        <p:txBody>
          <a:bodyPr wrap="none" rtlCol="0">
            <a:spAutoFit/>
          </a:bodyPr>
          <a:lstStyle/>
          <a:p>
            <a:r>
              <a:rPr lang="en-US" dirty="0"/>
              <a:t>Statistics and data</a:t>
            </a:r>
          </a:p>
        </p:txBody>
      </p:sp>
      <p:sp>
        <p:nvSpPr>
          <p:cNvPr id="15" name="TextBox 14"/>
          <p:cNvSpPr txBox="1"/>
          <p:nvPr/>
        </p:nvSpPr>
        <p:spPr>
          <a:xfrm>
            <a:off x="377190" y="6009425"/>
            <a:ext cx="4878515" cy="692497"/>
          </a:xfrm>
          <a:prstGeom prst="rect">
            <a:avLst/>
          </a:prstGeom>
          <a:solidFill>
            <a:schemeClr val="bg1"/>
          </a:solidFill>
          <a:ln>
            <a:solidFill>
              <a:schemeClr val="accent1"/>
            </a:solidFill>
          </a:ln>
        </p:spPr>
        <p:txBody>
          <a:bodyPr wrap="none" rtlCol="0">
            <a:spAutoFit/>
          </a:bodyPr>
          <a:lstStyle/>
          <a:p>
            <a:r>
              <a:rPr lang="en-US" sz="1300" dirty="0"/>
              <a:t>From https://gis.cdc.gov/grasp/fluview/mortality.html</a:t>
            </a:r>
          </a:p>
          <a:p>
            <a:r>
              <a:rPr lang="en-US" sz="1300" dirty="0"/>
              <a:t>https://www.cdc.gov/nchs/pressroom/states/kentucky/kentucky.htm</a:t>
            </a:r>
          </a:p>
          <a:p>
            <a:r>
              <a:rPr lang="en-US" sz="1300" dirty="0"/>
              <a:t>https://www.cdc.gov/injury/wisqars/index.html</a:t>
            </a:r>
          </a:p>
        </p:txBody>
      </p:sp>
      <p:pic>
        <p:nvPicPr>
          <p:cNvPr id="2" name="Picture 1"/>
          <p:cNvPicPr>
            <a:picLocks noChangeAspect="1"/>
          </p:cNvPicPr>
          <p:nvPr/>
        </p:nvPicPr>
        <p:blipFill>
          <a:blip r:embed="rId3"/>
          <a:stretch>
            <a:fillRect/>
          </a:stretch>
        </p:blipFill>
        <p:spPr>
          <a:xfrm>
            <a:off x="96649" y="606192"/>
            <a:ext cx="7800975" cy="3767138"/>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7280202" y="270066"/>
            <a:ext cx="4785836" cy="3559969"/>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5825981" y="3570102"/>
            <a:ext cx="4602480" cy="3131820"/>
          </a:xfrm>
          <a:prstGeom prst="rect">
            <a:avLst/>
          </a:prstGeom>
          <a:ln>
            <a:solidFill>
              <a:schemeClr val="accent1"/>
            </a:solidFill>
          </a:ln>
        </p:spPr>
      </p:pic>
    </p:spTree>
    <p:extLst>
      <p:ext uri="{BB962C8B-B14F-4D97-AF65-F5344CB8AC3E}">
        <p14:creationId xmlns:p14="http://schemas.microsoft.com/office/powerpoint/2010/main" val="111995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5478423"/>
          </a:xfrm>
          <a:prstGeom prst="rect">
            <a:avLst/>
          </a:prstGeom>
          <a:solidFill>
            <a:schemeClr val="bg1"/>
          </a:solidFill>
          <a:ln>
            <a:solidFill>
              <a:schemeClr val="accent1"/>
            </a:solidFill>
          </a:ln>
        </p:spPr>
        <p:txBody>
          <a:bodyPr wrap="square" rtlCol="0">
            <a:spAutoFit/>
          </a:bodyPr>
          <a:lstStyle/>
          <a:p>
            <a:r>
              <a:rPr lang="en-US" sz="1000" u="sng" dirty="0"/>
              <a:t>Sources</a:t>
            </a:r>
            <a:endParaRPr lang="en-US" sz="1000" dirty="0"/>
          </a:p>
          <a:p>
            <a:r>
              <a:rPr lang="en-US" sz="1000" dirty="0"/>
              <a:t>-About NCHS - Organization. (</a:t>
            </a:r>
            <a:r>
              <a:rPr lang="en-US" sz="1000" dirty="0" err="1"/>
              <a:t>n.d.</a:t>
            </a:r>
            <a:r>
              <a:rPr lang="en-US" sz="1000" dirty="0"/>
              <a:t>). Retrieved January 28, 2018, from </a:t>
            </a:r>
            <a:r>
              <a:rPr lang="en-US" sz="1000" dirty="0">
                <a:hlinkClick r:id="rId3"/>
              </a:rPr>
              <a:t>https://www.cdc.gov/nchs/about/organization.htm</a:t>
            </a:r>
            <a:endParaRPr lang="en-US" sz="1000" dirty="0"/>
          </a:p>
          <a:p>
            <a:r>
              <a:rPr lang="en-US" sz="1000" dirty="0"/>
              <a:t>-About NCHS - The NCHS Budget. (</a:t>
            </a:r>
            <a:r>
              <a:rPr lang="en-US" sz="1000" dirty="0" err="1"/>
              <a:t>n.d.</a:t>
            </a:r>
            <a:r>
              <a:rPr lang="en-US" sz="1000" dirty="0"/>
              <a:t>). Retrieved January 28, 2018, from </a:t>
            </a:r>
            <a:r>
              <a:rPr lang="en-US" sz="1000" dirty="0">
                <a:hlinkClick r:id="rId4"/>
              </a:rPr>
              <a:t>https://www.cdc.gov/nchs/about/budget.htm</a:t>
            </a:r>
            <a:endParaRPr lang="en-US" sz="1000" dirty="0"/>
          </a:p>
          <a:p>
            <a:r>
              <a:rPr lang="en-US" sz="1000" dirty="0"/>
              <a:t>-About NCHS - The NCHS Mission. (</a:t>
            </a:r>
            <a:r>
              <a:rPr lang="en-US" sz="1000" dirty="0" err="1"/>
              <a:t>n.d.</a:t>
            </a:r>
            <a:r>
              <a:rPr lang="en-US" sz="1000" dirty="0"/>
              <a:t>). Retrieved January 28, 2018, from </a:t>
            </a:r>
            <a:r>
              <a:rPr lang="en-US" sz="1000" dirty="0">
                <a:hlinkClick r:id="rId5"/>
              </a:rPr>
              <a:t>https://www.cdc.gov/nchs/about/mission.htm</a:t>
            </a:r>
            <a:endParaRPr lang="en-US" sz="1000" dirty="0"/>
          </a:p>
          <a:p>
            <a:r>
              <a:rPr lang="en-US" sz="1000" dirty="0"/>
              <a:t>-CDC - NCHS - National Center for Health Statistics. (2018a, January 24). Retrieved January 28, 2018, from </a:t>
            </a:r>
            <a:r>
              <a:rPr lang="en-US" sz="1000" dirty="0">
                <a:hlinkClick r:id="rId6"/>
              </a:rPr>
              <a:t>https://www.cdc.gov/nchs/index.htm</a:t>
            </a:r>
            <a:endParaRPr lang="en-US" sz="1000" dirty="0"/>
          </a:p>
          <a:p>
            <a:r>
              <a:rPr lang="en-US" sz="1000" dirty="0"/>
              <a:t>-CDC - NCHS - National Center for Health Statistics. (2018b, January 24). Retrieved January 28, 2018, from </a:t>
            </a:r>
            <a:r>
              <a:rPr lang="en-US" sz="1000" dirty="0">
                <a:hlinkClick r:id="rId6"/>
              </a:rPr>
              <a:t>https://www.cdc.gov/nchs/index.htm</a:t>
            </a:r>
            <a:endParaRPr lang="en-US" sz="1000" dirty="0"/>
          </a:p>
          <a:p>
            <a:r>
              <a:rPr lang="en-US" sz="1000" dirty="0"/>
              <a:t>-CDC - NCHS - National Center for Health Statistics. (2018c, January 24). Retrieved January 28, 2018, from </a:t>
            </a:r>
            <a:r>
              <a:rPr lang="en-US" sz="1000" dirty="0">
                <a:hlinkClick r:id="rId6"/>
              </a:rPr>
              <a:t>https://www.cdc.gov/nchs/index.htm</a:t>
            </a:r>
            <a:endParaRPr lang="en-US" sz="1000" dirty="0"/>
          </a:p>
          <a:p>
            <a:r>
              <a:rPr lang="en-US" sz="1000" dirty="0"/>
              <a:t>-CDC Organization Chart | About | CDC. (2018, January 9). Retrieved January 28, 2018, from </a:t>
            </a:r>
            <a:r>
              <a:rPr lang="en-US" sz="1000" dirty="0">
                <a:hlinkClick r:id="rId7"/>
              </a:rPr>
              <a:t>https://www.cdc.gov/about/organization/orgchart.htm</a:t>
            </a:r>
            <a:endParaRPr lang="en-US" sz="1000" dirty="0"/>
          </a:p>
          <a:p>
            <a:r>
              <a:rPr lang="en-US" sz="1000" dirty="0"/>
              <a:t>-CDC WONDER. (</a:t>
            </a:r>
            <a:r>
              <a:rPr lang="en-US" sz="1000" dirty="0" err="1"/>
              <a:t>n.d.</a:t>
            </a:r>
            <a:r>
              <a:rPr lang="en-US" sz="1000" dirty="0"/>
              <a:t>). Retrieved January 28, 2018, from </a:t>
            </a:r>
            <a:r>
              <a:rPr lang="en-US" sz="1000" dirty="0">
                <a:hlinkClick r:id="rId8"/>
              </a:rPr>
              <a:t>https://wonder.cdc.gov/</a:t>
            </a:r>
            <a:endParaRPr lang="en-US" sz="1000" dirty="0"/>
          </a:p>
          <a:p>
            <a:r>
              <a:rPr lang="en-US" sz="1000" dirty="0"/>
              <a:t>-Congressional Document. (</a:t>
            </a:r>
            <a:r>
              <a:rPr lang="en-US" sz="1000" dirty="0" err="1"/>
              <a:t>n.d.</a:t>
            </a:r>
            <a:r>
              <a:rPr lang="en-US" sz="1000" dirty="0"/>
              <a:t>-a). Retrieved January 28, 2018, from </a:t>
            </a:r>
            <a:r>
              <a:rPr lang="en-US" sz="1000" dirty="0">
                <a:hlinkClick r:id="rId9"/>
              </a:rPr>
              <a:t>https://congressional.proquest.com/congressional/result/congressional/pqpdocumentview?accountid=130717&amp;groupid=1001177&amp;pgId=24f5139b-1671-435b-ab91-804b43c7c598</a:t>
            </a:r>
            <a:endParaRPr lang="en-US" sz="1000" dirty="0"/>
          </a:p>
          <a:p>
            <a:r>
              <a:rPr lang="en-US" sz="1000" dirty="0"/>
              <a:t>-Congressional Document. (</a:t>
            </a:r>
            <a:r>
              <a:rPr lang="en-US" sz="1000" dirty="0" err="1"/>
              <a:t>n.d.</a:t>
            </a:r>
            <a:r>
              <a:rPr lang="en-US" sz="1000" dirty="0"/>
              <a:t>-b). Retrieved January 28, 2018, from </a:t>
            </a:r>
            <a:r>
              <a:rPr lang="en-US" sz="1000" dirty="0">
                <a:hlinkClick r:id="rId10"/>
              </a:rPr>
              <a:t>https://congressional.proquest.com/congressional/result/congressional/pqpdocumentview?accountid=130717&amp;groupid=1001177&amp;pgId=4706f3f2-1f70-42ba-a144-756d75c264cb</a:t>
            </a:r>
            <a:endParaRPr lang="en-US" sz="1000" dirty="0"/>
          </a:p>
          <a:p>
            <a:r>
              <a:rPr lang="en-US" sz="1000" dirty="0"/>
              <a:t>-Driscoll AK, Osterman MJK. Maternal Characteristics of Prenatal WIC Receipt in the United States, 2016. (2018). Retrieved from </a:t>
            </a:r>
            <a:r>
              <a:rPr lang="en-US" sz="1000" dirty="0">
                <a:hlinkClick r:id="rId11"/>
              </a:rPr>
              <a:t>https://www.cdc.gov/nchs/data/databriefs/db298.pdf</a:t>
            </a:r>
            <a:endParaRPr lang="en-US" sz="1000" dirty="0"/>
          </a:p>
          <a:p>
            <a:r>
              <a:rPr lang="en-US" sz="1000" dirty="0"/>
              <a:t>-</a:t>
            </a:r>
            <a:r>
              <a:rPr lang="en-US" sz="1000" dirty="0" err="1"/>
              <a:t>FluView</a:t>
            </a:r>
            <a:r>
              <a:rPr lang="en-US" sz="1000" dirty="0"/>
              <a:t> Phase 7. (</a:t>
            </a:r>
            <a:r>
              <a:rPr lang="en-US" sz="1000" dirty="0" err="1"/>
              <a:t>n.d.</a:t>
            </a:r>
            <a:r>
              <a:rPr lang="en-US" sz="1000" dirty="0"/>
              <a:t>). Retrieved January 28, 2018, from </a:t>
            </a:r>
            <a:r>
              <a:rPr lang="en-US" sz="1000" dirty="0">
                <a:hlinkClick r:id="rId12"/>
              </a:rPr>
              <a:t>https://gis.cdc.gov/grasp/fluview/mortality.html</a:t>
            </a:r>
            <a:endParaRPr lang="en-US" sz="1000" dirty="0"/>
          </a:p>
          <a:p>
            <a:r>
              <a:rPr lang="en-US" sz="1000" dirty="0"/>
              <a:t>-Freedom of Information Act Importance to CDC Mission | CDC. (2018, January 24). Retrieved January 28, 2018, from </a:t>
            </a:r>
            <a:r>
              <a:rPr lang="en-US" sz="1000" dirty="0">
                <a:hlinkClick r:id="rId13"/>
              </a:rPr>
              <a:t>https://www.cdc.gov/od/foia/index.htm</a:t>
            </a:r>
            <a:endParaRPr lang="en-US" sz="1000" dirty="0"/>
          </a:p>
          <a:p>
            <a:r>
              <a:rPr lang="en-US" sz="1000" dirty="0"/>
              <a:t>-Frequently Asked Questions: CDC/ATSDR | FOIA | CDC. (2018, January 24). Retrieved January 28, 2018, from </a:t>
            </a:r>
            <a:r>
              <a:rPr lang="en-US" sz="1000" dirty="0">
                <a:hlinkClick r:id="rId14"/>
              </a:rPr>
              <a:t>https://www.cdc.gov/od/foia/faqs/index.htm</a:t>
            </a:r>
            <a:endParaRPr lang="en-US" sz="1000" dirty="0"/>
          </a:p>
          <a:p>
            <a:r>
              <a:rPr lang="en-US" sz="1000" dirty="0"/>
              <a:t>-FY 2017 | Congressional Justifications | Budget | CDC. (</a:t>
            </a:r>
            <a:r>
              <a:rPr lang="en-US" sz="1000" dirty="0" err="1"/>
              <a:t>n.d.</a:t>
            </a:r>
            <a:r>
              <a:rPr lang="en-US" sz="1000" dirty="0"/>
              <a:t>). Retrieved January 28, 2018, from </a:t>
            </a:r>
            <a:r>
              <a:rPr lang="en-US" sz="1000" dirty="0">
                <a:hlinkClick r:id="rId15"/>
              </a:rPr>
              <a:t>https://www.cdc.gov/budget/fy2017/congressional-justification.html</a:t>
            </a:r>
            <a:endParaRPr lang="en-US" sz="1000" dirty="0"/>
          </a:p>
          <a:p>
            <a:r>
              <a:rPr lang="en-US" sz="1000" dirty="0"/>
              <a:t>-Health, United States, 2014. (2017, December 12). Retrieved January 28, 2018, from </a:t>
            </a:r>
            <a:r>
              <a:rPr lang="en-US" sz="1000" dirty="0">
                <a:hlinkClick r:id="rId16"/>
              </a:rPr>
              <a:t>https://www.cdc.gov/nchs/data/hus/hus16.pdf</a:t>
            </a:r>
            <a:endParaRPr lang="en-US" sz="1000" dirty="0"/>
          </a:p>
          <a:p>
            <a:r>
              <a:rPr lang="en-US" sz="1000" dirty="0"/>
              <a:t>-Health, United States Spotlight (</a:t>
            </a:r>
            <a:r>
              <a:rPr lang="en-US" sz="1000" dirty="0" err="1"/>
              <a:t>n.d.</a:t>
            </a:r>
            <a:r>
              <a:rPr lang="en-US" sz="1000" dirty="0"/>
              <a:t>). Retrieved from </a:t>
            </a:r>
            <a:r>
              <a:rPr lang="en-US" sz="1000" dirty="0">
                <a:hlinkClick r:id="rId17"/>
              </a:rPr>
              <a:t>https://www.cdc.gov/nchs/hus/spotlight/hus_spotlight_Dec2017_1.pdf</a:t>
            </a:r>
            <a:endParaRPr lang="en-US" sz="1000" dirty="0"/>
          </a:p>
          <a:p>
            <a:r>
              <a:rPr lang="en-US" sz="1000" dirty="0"/>
              <a:t>-Mortality Statistics, 1929 (1929) Retrieved from </a:t>
            </a:r>
            <a:r>
              <a:rPr lang="en-US" sz="1000" dirty="0">
                <a:hlinkClick r:id="rId18"/>
              </a:rPr>
              <a:t>https://www.cdc.gov/nchs/data/vsushistorical/mortstatsh_1929.pdf</a:t>
            </a:r>
            <a:endParaRPr lang="en-US" sz="1000" dirty="0"/>
          </a:p>
          <a:p>
            <a:r>
              <a:rPr lang="en-US" sz="1000" dirty="0"/>
              <a:t>-NCHS Survey Measures Catalog - Child and Adolescent Functioning and Disability FAQ. (</a:t>
            </a:r>
            <a:r>
              <a:rPr lang="en-US" sz="1000" dirty="0" err="1"/>
              <a:t>n.d.</a:t>
            </a:r>
            <a:r>
              <a:rPr lang="en-US" sz="1000" dirty="0"/>
              <a:t>). Retrieved January 28, 2018, from </a:t>
            </a:r>
            <a:r>
              <a:rPr lang="en-US" sz="1000" dirty="0">
                <a:hlinkClick r:id="rId19"/>
              </a:rPr>
              <a:t>https://www.cdc.gov/nchs/measures_catalog/faq_cafd.htm</a:t>
            </a:r>
            <a:endParaRPr lang="en-US" sz="1000" dirty="0"/>
          </a:p>
          <a:p>
            <a:r>
              <a:rPr lang="en-US" sz="1000" dirty="0"/>
              <a:t>-NCHS Survey Measures Catalog - Child and Adolescent Mental Health FAQ. (</a:t>
            </a:r>
            <a:r>
              <a:rPr lang="en-US" sz="1000" dirty="0" err="1"/>
              <a:t>n.d.</a:t>
            </a:r>
            <a:r>
              <a:rPr lang="en-US" sz="1000" dirty="0"/>
              <a:t>). Retrieved January 28, 2018, from </a:t>
            </a:r>
            <a:r>
              <a:rPr lang="en-US" sz="1000" dirty="0">
                <a:hlinkClick r:id="rId20"/>
              </a:rPr>
              <a:t>https://www.cdc.gov/nchs/measures_catalog/faq_camh.htm</a:t>
            </a:r>
            <a:endParaRPr lang="en-US" sz="1000" dirty="0"/>
          </a:p>
          <a:p>
            <a:r>
              <a:rPr lang="en-US" sz="1000" dirty="0"/>
              <a:t>-NHCS - Annual Hospital Interview. (</a:t>
            </a:r>
            <a:r>
              <a:rPr lang="en-US" sz="1000" dirty="0" err="1"/>
              <a:t>n.d.</a:t>
            </a:r>
            <a:r>
              <a:rPr lang="en-US" sz="1000" dirty="0"/>
              <a:t>). Retrieved January 28, 2018, from </a:t>
            </a:r>
            <a:r>
              <a:rPr lang="en-US" sz="1000" dirty="0">
                <a:hlinkClick r:id="rId21"/>
              </a:rPr>
              <a:t>https://www.cdc.gov/nchs/nhcs/annual_hospital_interview.htm</a:t>
            </a:r>
            <a:endParaRPr lang="en-US" sz="1000" dirty="0"/>
          </a:p>
          <a:p>
            <a:r>
              <a:rPr lang="en-US" sz="1000" dirty="0"/>
              <a:t>-NCHS - National Health Statistics Reports, Characteristics of Visits to Primary Care Physicians by</a:t>
            </a:r>
          </a:p>
          <a:p>
            <a:r>
              <a:rPr lang="en-US" sz="1000" dirty="0"/>
              <a:t>-Adults Diagnosed With Hypertension (2017). Retrieved January 28, 2018, from </a:t>
            </a:r>
            <a:r>
              <a:rPr lang="en-US" sz="1000" dirty="0">
                <a:hlinkClick r:id="rId22"/>
              </a:rPr>
              <a:t>https://www.cdc.gov/nchs/data/nhsr/nhsr106.pdf</a:t>
            </a:r>
            <a:endParaRPr lang="en-US" sz="1000" dirty="0"/>
          </a:p>
          <a:p>
            <a:r>
              <a:rPr lang="en-US" sz="1000" dirty="0"/>
              <a:t>-NCHS - National Health Statistics Reports, Main Reasons for Never Testing for HIV Among Women and Men Aged 15–44 in the United States, 2011–2015. (2018). Retrieved January 28, 2018, from </a:t>
            </a:r>
            <a:r>
              <a:rPr lang="en-US" sz="1000" dirty="0">
                <a:hlinkClick r:id="rId23"/>
              </a:rPr>
              <a:t>https://www.cdc.gov/nchs/data/nhsr/nhsr107.pdf</a:t>
            </a:r>
            <a:endParaRPr lang="en-US" sz="1000" dirty="0"/>
          </a:p>
          <a:p>
            <a:r>
              <a:rPr lang="en-US" sz="1000" dirty="0"/>
              <a:t>-NSLTCP - Residential Care Communities Study Participants. (</a:t>
            </a:r>
            <a:r>
              <a:rPr lang="en-US" sz="1000" dirty="0" err="1"/>
              <a:t>n.d.</a:t>
            </a:r>
            <a:r>
              <a:rPr lang="en-US" sz="1000" dirty="0"/>
              <a:t>). Retrieved January 28, 2018, from </a:t>
            </a:r>
            <a:r>
              <a:rPr lang="en-US" sz="1000" dirty="0">
                <a:hlinkClick r:id="rId24"/>
              </a:rPr>
              <a:t>https://www.cdc.gov/nchs/nsltcp/rcc_participants.htm</a:t>
            </a:r>
            <a:endParaRPr lang="en-US" sz="1000" dirty="0"/>
          </a:p>
          <a:p>
            <a:r>
              <a:rPr lang="en-US" sz="1000" dirty="0"/>
              <a:t>-Arias E. United States Life Tables, 2008. (2012). Retrieved from </a:t>
            </a:r>
            <a:r>
              <a:rPr lang="en-US" sz="1000" dirty="0">
                <a:hlinkClick r:id="rId25"/>
              </a:rPr>
              <a:t>https://www.cdc.gov/nchs/data/nvsr/nvsr61/nvsr61_03.pdf</a:t>
            </a:r>
            <a:endParaRPr lang="en-US" sz="1000" dirty="0"/>
          </a:p>
          <a:p>
            <a:r>
              <a:rPr lang="en-US" sz="1000" dirty="0"/>
              <a:t>-Martin JA, Osterman MJK, </a:t>
            </a:r>
            <a:r>
              <a:rPr lang="en-US" sz="1000" dirty="0" err="1"/>
              <a:t>Kirmeyer</a:t>
            </a:r>
            <a:r>
              <a:rPr lang="en-US" sz="1000" dirty="0"/>
              <a:t> SE, Gregory ECW. National Vital Statistics Reports, Measuring Gestational Age in Vital Statistics Data: Transitioning to the Obstetric Estimate. (2015). Retrieved from </a:t>
            </a:r>
            <a:r>
              <a:rPr lang="en-US" sz="1000" dirty="0">
                <a:hlinkClick r:id="rId26"/>
              </a:rPr>
              <a:t>https://www.cdc.gov/nchs/data/nvsr/nvsr64/nvsr64_05.pdf</a:t>
            </a:r>
            <a:endParaRPr lang="en-US" sz="1000" dirty="0"/>
          </a:p>
          <a:p>
            <a:r>
              <a:rPr lang="en-US" sz="1000" dirty="0"/>
              <a:t>-National Center for Health Statistics. Births: Final Data for 2015. (2017). Retrieved from </a:t>
            </a:r>
            <a:r>
              <a:rPr lang="en-US" sz="1000" dirty="0">
                <a:hlinkClick r:id="rId27"/>
              </a:rPr>
              <a:t>https://www.cdc.gov/nchs/data/nvsr/nvsr66/nvsr66_01_tables.pdf</a:t>
            </a:r>
            <a:endParaRPr lang="en-US" sz="1000" dirty="0"/>
          </a:p>
          <a:p>
            <a:endParaRPr lang="en-US" sz="1000" dirty="0"/>
          </a:p>
        </p:txBody>
      </p:sp>
    </p:spTree>
    <p:extLst>
      <p:ext uri="{BB962C8B-B14F-4D97-AF65-F5344CB8AC3E}">
        <p14:creationId xmlns:p14="http://schemas.microsoft.com/office/powerpoint/2010/main" val="1597465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913840" cy="369332"/>
          </a:xfrm>
          <a:prstGeom prst="rect">
            <a:avLst/>
          </a:prstGeom>
          <a:noFill/>
        </p:spPr>
        <p:txBody>
          <a:bodyPr wrap="none" rtlCol="0">
            <a:spAutoFit/>
          </a:bodyPr>
          <a:lstStyle/>
          <a:p>
            <a:r>
              <a:rPr lang="en-US" dirty="0"/>
              <a:t>Sources</a:t>
            </a:r>
          </a:p>
        </p:txBody>
      </p:sp>
      <p:sp>
        <p:nvSpPr>
          <p:cNvPr id="5" name="TextBox 4"/>
          <p:cNvSpPr txBox="1"/>
          <p:nvPr/>
        </p:nvSpPr>
        <p:spPr>
          <a:xfrm>
            <a:off x="162092" y="592704"/>
            <a:ext cx="11834101" cy="3631763"/>
          </a:xfrm>
          <a:prstGeom prst="rect">
            <a:avLst/>
          </a:prstGeom>
          <a:solidFill>
            <a:schemeClr val="bg1"/>
          </a:solidFill>
          <a:ln>
            <a:solidFill>
              <a:schemeClr val="accent1"/>
            </a:solidFill>
          </a:ln>
        </p:spPr>
        <p:txBody>
          <a:bodyPr wrap="square" rtlCol="0">
            <a:spAutoFit/>
          </a:bodyPr>
          <a:lstStyle/>
          <a:p>
            <a:r>
              <a:rPr lang="en-US" sz="1000" u="sng" dirty="0"/>
              <a:t>Sources, continued</a:t>
            </a:r>
          </a:p>
          <a:p>
            <a:r>
              <a:rPr lang="en-US" sz="1000" dirty="0"/>
              <a:t>-Hamilton BE, </a:t>
            </a:r>
            <a:r>
              <a:rPr lang="en-US" sz="1000" dirty="0" err="1"/>
              <a:t>Kirmeyer</a:t>
            </a:r>
            <a:r>
              <a:rPr lang="en-US" sz="1000" dirty="0"/>
              <a:t> SE. National Vital Statistics Reports, Trends and Variations in Reproduction and Intrinsic Rates: United States, 1990–2014. (2017). Retrieved from </a:t>
            </a:r>
            <a:r>
              <a:rPr lang="en-US" sz="1000" dirty="0">
                <a:hlinkClick r:id="rId3"/>
              </a:rPr>
              <a:t>https://www.cdc.gov/nchs/data/nvsr/nvsr66/nvsr66_02.pdf</a:t>
            </a:r>
            <a:endParaRPr lang="en-US" sz="1000" dirty="0"/>
          </a:p>
          <a:p>
            <a:r>
              <a:rPr lang="en-US" sz="1000" dirty="0"/>
              <a:t>-Arias E, Heron M, Xu JQ. National Vital Statistics Reports, United States Life Tables, 2014. (2017). Retrieved from </a:t>
            </a:r>
            <a:r>
              <a:rPr lang="en-US" sz="1000" dirty="0">
                <a:hlinkClick r:id="rId4"/>
              </a:rPr>
              <a:t>https://www.cdc.gov/nchs/data/nvsr/nvsr66/nvsr66_04.pdf</a:t>
            </a:r>
            <a:endParaRPr lang="en-US" sz="1000" dirty="0"/>
          </a:p>
          <a:p>
            <a:r>
              <a:rPr lang="en-US" sz="1000" dirty="0"/>
              <a:t>-Arias E, Heron M, Xu JQ. National Vital Statistics Reports, United States Life Tables, 2014. (2017). Retrieved from </a:t>
            </a:r>
            <a:r>
              <a:rPr lang="en-US" sz="1000" dirty="0">
                <a:hlinkClick r:id="rId5"/>
              </a:rPr>
              <a:t>https://www.cdc.gov/nchs/data/nvsr/nvsr66/nvsr66_06_tables.pdf</a:t>
            </a:r>
            <a:endParaRPr lang="en-US" sz="1000" dirty="0"/>
          </a:p>
          <a:p>
            <a:r>
              <a:rPr lang="en-US" sz="1000" dirty="0"/>
              <a:t>-</a:t>
            </a:r>
            <a:r>
              <a:rPr lang="en-US" sz="1000" dirty="0" err="1"/>
              <a:t>Zammitti</a:t>
            </a:r>
            <a:r>
              <a:rPr lang="en-US" sz="1000" dirty="0"/>
              <a:t> EP, Cohen RA. Health E-Stats, Quarterly Estimates of Directly Purchased Private Health Insurance Among Persons Under Age 65: United States, 2011–2013. (2016). Retrieved from </a:t>
            </a:r>
            <a:r>
              <a:rPr lang="en-US" sz="1000" dirty="0">
                <a:hlinkClick r:id="rId6"/>
              </a:rPr>
              <a:t>https://www.cdc.gov/nchs/data/hestat/private_health_insurance_11_13/private_health_insurance_11_13.pdf</a:t>
            </a:r>
            <a:endParaRPr lang="en-US" sz="1000" dirty="0"/>
          </a:p>
          <a:p>
            <a:r>
              <a:rPr lang="en-US" sz="1000" dirty="0"/>
              <a:t>-Products - Life Tables - Homepage. (2017, November 7). Retrieved January 28, 2018, from </a:t>
            </a:r>
            <a:r>
              <a:rPr lang="en-US" sz="1000" dirty="0">
                <a:hlinkClick r:id="rId7"/>
              </a:rPr>
              <a:t>https://www.cdc.gov/nchs/products/life_tables.htm</a:t>
            </a:r>
            <a:endParaRPr lang="en-US" sz="1000" dirty="0"/>
          </a:p>
          <a:p>
            <a:r>
              <a:rPr lang="en-US" sz="1000" dirty="0"/>
              <a:t>-NCHS - Public Health Service Publications. (</a:t>
            </a:r>
            <a:r>
              <a:rPr lang="en-US" sz="1000" dirty="0" err="1"/>
              <a:t>n.d.</a:t>
            </a:r>
            <a:r>
              <a:rPr lang="en-US" sz="1000" dirty="0"/>
              <a:t>). Retrieved January 28, 2018, from </a:t>
            </a:r>
            <a:r>
              <a:rPr lang="en-US" sz="1000" dirty="0">
                <a:hlinkClick r:id="rId8"/>
              </a:rPr>
              <a:t>https://www.cdc.gov/nchs/products/public_health.htm</a:t>
            </a:r>
            <a:endParaRPr lang="en-US" sz="1000" dirty="0"/>
          </a:p>
          <a:p>
            <a:r>
              <a:rPr lang="en-US" sz="1000" dirty="0"/>
              <a:t>-Products - Vital Statistics of the US - Homepage. (</a:t>
            </a:r>
            <a:r>
              <a:rPr lang="en-US" sz="1000" dirty="0" err="1"/>
              <a:t>n.d.</a:t>
            </a:r>
            <a:r>
              <a:rPr lang="en-US" sz="1000" dirty="0"/>
              <a:t>). Retrieved January 28, 2018, from </a:t>
            </a:r>
            <a:r>
              <a:rPr lang="en-US" sz="1000" dirty="0">
                <a:hlinkClick r:id="rId9"/>
              </a:rPr>
              <a:t>https://www.cdc.gov/nchs/products/vsus.htm</a:t>
            </a:r>
            <a:endParaRPr lang="en-US" sz="1000" dirty="0"/>
          </a:p>
          <a:p>
            <a:r>
              <a:rPr lang="en-US" sz="1000" dirty="0"/>
              <a:t>-Products - Vital Statistics Rapid Release - Homepage. (2017, November 3). Retrieved January 28, 2018, from </a:t>
            </a:r>
            <a:r>
              <a:rPr lang="en-US" sz="1000" dirty="0">
                <a:hlinkClick r:id="rId10"/>
              </a:rPr>
              <a:t>https://www.cdc.gov/nchs/nvss/vsrr.htm</a:t>
            </a:r>
            <a:endParaRPr lang="en-US" sz="1000" dirty="0"/>
          </a:p>
          <a:p>
            <a:r>
              <a:rPr lang="en-US" sz="1000" dirty="0"/>
              <a:t>-Products - Vital Statistics Rapid Release - Mortality. (2017, November 3). Retrieved January 28, 2018, from </a:t>
            </a:r>
            <a:r>
              <a:rPr lang="en-US" sz="1000" dirty="0">
                <a:hlinkClick r:id="rId11"/>
              </a:rPr>
              <a:t>https://www.cdc.gov/nchs/nvss/vsrr/mortality.htm</a:t>
            </a:r>
            <a:endParaRPr lang="en-US" sz="1000" dirty="0"/>
          </a:p>
          <a:p>
            <a:r>
              <a:rPr lang="en-US" sz="1000" dirty="0"/>
              <a:t>-Products - Vital Statistics Rapid Release - Natality. (2017, November 3). Retrieved January 28, 2018, from </a:t>
            </a:r>
            <a:r>
              <a:rPr lang="en-US" sz="1000" dirty="0">
                <a:hlinkClick r:id="rId12"/>
              </a:rPr>
              <a:t>https://www.cdc.gov/nchs/nvss/vsrr/natality.htm</a:t>
            </a:r>
            <a:endParaRPr lang="en-US" sz="1000" dirty="0"/>
          </a:p>
          <a:p>
            <a:r>
              <a:rPr lang="en-US" sz="1000" dirty="0"/>
              <a:t>-Products - Vital Statistics Rapid Release - Provisional Drug Overdose Data. (2018, January 12). Retrieved January 28, 2018, from </a:t>
            </a:r>
            <a:r>
              <a:rPr lang="en-US" sz="1000" dirty="0">
                <a:hlinkClick r:id="rId13"/>
              </a:rPr>
              <a:t>https://www.cdc.gov/nchs/nvss/vsrr/drug-overdose-data.htm</a:t>
            </a:r>
            <a:endParaRPr lang="en-US" sz="1000" dirty="0"/>
          </a:p>
          <a:p>
            <a:r>
              <a:rPr lang="en-US" sz="1000" dirty="0"/>
              <a:t>-U.S. Department of Health, Education, and Welfare. Chronic Respiratory Conditions Reported in Interviews, United States, July 1957-June 1958. (1959). Retrieved from </a:t>
            </a:r>
            <a:r>
              <a:rPr lang="en-US" sz="1000" dirty="0">
                <a:hlinkClick r:id="rId14"/>
              </a:rPr>
              <a:t>https://www.cdc.gov/nchs/data/public_health/seriesb_12.pdf</a:t>
            </a:r>
            <a:endParaRPr lang="en-US" sz="1000" dirty="0"/>
          </a:p>
          <a:p>
            <a:r>
              <a:rPr lang="en-US" sz="1000" dirty="0"/>
              <a:t>-Statistics, N. R. C. (US) C. on N. (2009). </a:t>
            </a:r>
            <a:r>
              <a:rPr lang="en-US" sz="1000" i="1" dirty="0"/>
              <a:t>The U.S. Vital Statistics System: A National Perspective</a:t>
            </a:r>
            <a:r>
              <a:rPr lang="en-US" sz="1000" dirty="0"/>
              <a:t>. National Academies Press (US). Retrieved from </a:t>
            </a:r>
            <a:r>
              <a:rPr lang="en-US" sz="1000" dirty="0">
                <a:hlinkClick r:id="rId15"/>
              </a:rPr>
              <a:t>https://www.ncbi.nlm.nih.gov/books/NBK219884/</a:t>
            </a:r>
            <a:endParaRPr lang="en-US" sz="1000" dirty="0"/>
          </a:p>
          <a:p>
            <a:r>
              <a:rPr lang="en-US" sz="1000" dirty="0"/>
              <a:t>-Statistics, N. R. C. (US) C. on N., Perrin, E. B., </a:t>
            </a:r>
            <a:r>
              <a:rPr lang="en-US" sz="1000" dirty="0" err="1"/>
              <a:t>Kalsbeek</a:t>
            </a:r>
            <a:r>
              <a:rPr lang="en-US" sz="1000" dirty="0"/>
              <a:t>, W. D., &amp; Scanlan, T. M. (2001). </a:t>
            </a:r>
            <a:r>
              <a:rPr lang="en-US" sz="1000" i="1" dirty="0"/>
              <a:t>Health Statistics: Past, Present, and Future</a:t>
            </a:r>
            <a:r>
              <a:rPr lang="en-US" sz="1000" dirty="0"/>
              <a:t>. National Academies Press (US). Retrieved from </a:t>
            </a:r>
            <a:r>
              <a:rPr lang="en-US" sz="1000" dirty="0">
                <a:hlinkClick r:id="rId16"/>
              </a:rPr>
              <a:t>https://www.ncbi.nlm.nih.gov/books/NBK223602/</a:t>
            </a:r>
            <a:endParaRPr lang="en-US" sz="1000" dirty="0"/>
          </a:p>
          <a:p>
            <a:r>
              <a:rPr lang="en-US" sz="1000" dirty="0"/>
              <a:t>-Stats of the State of Kentucky. (2017, August 14). Retrieved January 28, 2018, from </a:t>
            </a:r>
            <a:r>
              <a:rPr lang="en-US" sz="1000" dirty="0">
                <a:hlinkClick r:id="rId17"/>
              </a:rPr>
              <a:t>https://www.cdc.gov/nchs/pressroom/states/kentucky/kentucky.htm</a:t>
            </a:r>
            <a:endParaRPr lang="en-US" sz="1000" dirty="0"/>
          </a:p>
          <a:p>
            <a:r>
              <a:rPr lang="en-US" sz="1000" dirty="0"/>
              <a:t>-WISQARS (Web-based Injury Statistics Query and Reporting System)|Injury </a:t>
            </a:r>
            <a:r>
              <a:rPr lang="en-US" sz="1000" dirty="0" err="1"/>
              <a:t>Center|CDC</a:t>
            </a:r>
            <a:r>
              <a:rPr lang="en-US" sz="1000" dirty="0"/>
              <a:t>. (2018, January 11). Retrieved January 28, 2018, from </a:t>
            </a:r>
            <a:r>
              <a:rPr lang="en-US" sz="1000" dirty="0">
                <a:hlinkClick r:id="rId18"/>
              </a:rPr>
              <a:t>https://www.cdc.gov/injury/wisqars/index.html</a:t>
            </a:r>
            <a:endParaRPr lang="en-US" sz="1000" dirty="0"/>
          </a:p>
          <a:p>
            <a:r>
              <a:rPr lang="en-US" sz="1000" dirty="0"/>
              <a:t> </a:t>
            </a:r>
          </a:p>
          <a:p>
            <a:endParaRPr lang="en-US" sz="1000" dirty="0"/>
          </a:p>
        </p:txBody>
      </p:sp>
    </p:spTree>
    <p:extLst>
      <p:ext uri="{BB962C8B-B14F-4D97-AF65-F5344CB8AC3E}">
        <p14:creationId xmlns:p14="http://schemas.microsoft.com/office/powerpoint/2010/main" val="400961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3039422" cy="369332"/>
          </a:xfrm>
          <a:prstGeom prst="rect">
            <a:avLst/>
          </a:prstGeom>
          <a:noFill/>
        </p:spPr>
        <p:txBody>
          <a:bodyPr wrap="none" rtlCol="0">
            <a:spAutoFit/>
          </a:bodyPr>
          <a:lstStyle/>
          <a:p>
            <a:r>
              <a:rPr lang="en-US" dirty="0"/>
              <a:t>Organizational chart/hierarchy</a:t>
            </a:r>
          </a:p>
        </p:txBody>
      </p:sp>
      <p:pic>
        <p:nvPicPr>
          <p:cNvPr id="2" name="Picture 1"/>
          <p:cNvPicPr>
            <a:picLocks noChangeAspect="1"/>
          </p:cNvPicPr>
          <p:nvPr/>
        </p:nvPicPr>
        <p:blipFill>
          <a:blip r:embed="rId3"/>
          <a:stretch>
            <a:fillRect/>
          </a:stretch>
        </p:blipFill>
        <p:spPr>
          <a:xfrm>
            <a:off x="1879987" y="143663"/>
            <a:ext cx="8406289" cy="6506051"/>
          </a:xfrm>
          <a:prstGeom prst="rect">
            <a:avLst/>
          </a:prstGeom>
          <a:noFill/>
          <a:ln>
            <a:solidFill>
              <a:schemeClr val="accent1"/>
            </a:solidFill>
          </a:ln>
        </p:spPr>
      </p:pic>
      <p:sp>
        <p:nvSpPr>
          <p:cNvPr id="5" name="TextBox 4"/>
          <p:cNvSpPr txBox="1"/>
          <p:nvPr/>
        </p:nvSpPr>
        <p:spPr>
          <a:xfrm>
            <a:off x="374904" y="6311825"/>
            <a:ext cx="5821402" cy="492443"/>
          </a:xfrm>
          <a:prstGeom prst="rect">
            <a:avLst/>
          </a:prstGeom>
          <a:solidFill>
            <a:schemeClr val="bg1"/>
          </a:solidFill>
          <a:ln>
            <a:solidFill>
              <a:schemeClr val="accent1"/>
            </a:solidFill>
          </a:ln>
        </p:spPr>
        <p:txBody>
          <a:bodyPr wrap="none" rtlCol="0">
            <a:spAutoFit/>
          </a:bodyPr>
          <a:lstStyle/>
          <a:p>
            <a:r>
              <a:rPr lang="en-US" sz="1300" dirty="0"/>
              <a:t>From https://www.cdc.gov/nchs/about/organization.htm</a:t>
            </a:r>
          </a:p>
          <a:p>
            <a:r>
              <a:rPr lang="en-US" sz="1300" dirty="0"/>
              <a:t>https://www.cdc.gov/nchs/images/about/nchs_organizational_chart_11-2015.png </a:t>
            </a:r>
          </a:p>
        </p:txBody>
      </p:sp>
    </p:spTree>
    <p:extLst>
      <p:ext uri="{BB962C8B-B14F-4D97-AF65-F5344CB8AC3E}">
        <p14:creationId xmlns:p14="http://schemas.microsoft.com/office/powerpoint/2010/main" val="912968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pic>
        <p:nvPicPr>
          <p:cNvPr id="3" name="Picture 2"/>
          <p:cNvPicPr>
            <a:picLocks noChangeAspect="1"/>
          </p:cNvPicPr>
          <p:nvPr/>
        </p:nvPicPr>
        <p:blipFill>
          <a:blip r:embed="rId3"/>
          <a:stretch>
            <a:fillRect/>
          </a:stretch>
        </p:blipFill>
        <p:spPr>
          <a:xfrm>
            <a:off x="79089" y="2010846"/>
            <a:ext cx="6872288" cy="3293269"/>
          </a:xfrm>
          <a:prstGeom prst="rect">
            <a:avLst/>
          </a:prstGeom>
          <a:ln>
            <a:solidFill>
              <a:schemeClr val="accent1"/>
            </a:solidFill>
          </a:ln>
        </p:spPr>
      </p:pic>
      <p:sp>
        <p:nvSpPr>
          <p:cNvPr id="6" name="TextBox 5"/>
          <p:cNvSpPr txBox="1"/>
          <p:nvPr/>
        </p:nvSpPr>
        <p:spPr>
          <a:xfrm>
            <a:off x="377190" y="6229350"/>
            <a:ext cx="3700372" cy="292388"/>
          </a:xfrm>
          <a:prstGeom prst="rect">
            <a:avLst/>
          </a:prstGeom>
          <a:solidFill>
            <a:schemeClr val="bg1"/>
          </a:solidFill>
          <a:ln>
            <a:solidFill>
              <a:schemeClr val="accent1"/>
            </a:solidFill>
          </a:ln>
        </p:spPr>
        <p:txBody>
          <a:bodyPr wrap="none" rtlCol="0">
            <a:spAutoFit/>
          </a:bodyPr>
          <a:lstStyle/>
          <a:p>
            <a:r>
              <a:rPr lang="en-US" sz="1300" dirty="0"/>
              <a:t>From https://www.cdc.gov/nchs/about/budget.htm</a:t>
            </a:r>
          </a:p>
        </p:txBody>
      </p:sp>
      <p:pic>
        <p:nvPicPr>
          <p:cNvPr id="2" name="Picture 1"/>
          <p:cNvPicPr>
            <a:picLocks noChangeAspect="1"/>
          </p:cNvPicPr>
          <p:nvPr/>
        </p:nvPicPr>
        <p:blipFill>
          <a:blip r:embed="rId4"/>
          <a:stretch>
            <a:fillRect/>
          </a:stretch>
        </p:blipFill>
        <p:spPr>
          <a:xfrm>
            <a:off x="4832126" y="762887"/>
            <a:ext cx="7254240" cy="3025140"/>
          </a:xfrm>
          <a:prstGeom prst="rect">
            <a:avLst/>
          </a:prstGeom>
          <a:ln>
            <a:solidFill>
              <a:schemeClr val="accent1"/>
            </a:solidFill>
          </a:ln>
        </p:spPr>
      </p:pic>
      <p:sp>
        <p:nvSpPr>
          <p:cNvPr id="7" name="Oval 6"/>
          <p:cNvSpPr/>
          <p:nvPr/>
        </p:nvSpPr>
        <p:spPr>
          <a:xfrm>
            <a:off x="6571142" y="3298789"/>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44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851580" cy="369332"/>
          </a:xfrm>
          <a:prstGeom prst="rect">
            <a:avLst/>
          </a:prstGeom>
          <a:noFill/>
        </p:spPr>
        <p:txBody>
          <a:bodyPr wrap="none" rtlCol="0">
            <a:spAutoFit/>
          </a:bodyPr>
          <a:lstStyle/>
          <a:p>
            <a:r>
              <a:rPr lang="en-US" dirty="0"/>
              <a:t>Budget</a:t>
            </a:r>
          </a:p>
        </p:txBody>
      </p:sp>
      <p:sp>
        <p:nvSpPr>
          <p:cNvPr id="6" name="TextBox 5"/>
          <p:cNvSpPr txBox="1"/>
          <p:nvPr/>
        </p:nvSpPr>
        <p:spPr>
          <a:xfrm>
            <a:off x="377190" y="6229350"/>
            <a:ext cx="6466129" cy="492443"/>
          </a:xfrm>
          <a:prstGeom prst="rect">
            <a:avLst/>
          </a:prstGeom>
          <a:solidFill>
            <a:schemeClr val="bg1"/>
          </a:solidFill>
          <a:ln>
            <a:solidFill>
              <a:schemeClr val="accent1"/>
            </a:solidFill>
          </a:ln>
        </p:spPr>
        <p:txBody>
          <a:bodyPr wrap="none" rtlCol="0">
            <a:spAutoFit/>
          </a:bodyPr>
          <a:lstStyle/>
          <a:p>
            <a:r>
              <a:rPr lang="en-US" sz="1300" dirty="0"/>
              <a:t>From https://www.cdc.gov/budget/fy2017/congressional-justification.html</a:t>
            </a:r>
          </a:p>
          <a:p>
            <a:r>
              <a:rPr lang="en-US" sz="1300" dirty="0"/>
              <a:t>https://www.cdc.gov/budget/documents/fy2017/fy-2017-cdc-congressional-justification.pdf</a:t>
            </a:r>
          </a:p>
        </p:txBody>
      </p:sp>
      <p:pic>
        <p:nvPicPr>
          <p:cNvPr id="2" name="Picture 1"/>
          <p:cNvPicPr>
            <a:picLocks noChangeAspect="1"/>
          </p:cNvPicPr>
          <p:nvPr/>
        </p:nvPicPr>
        <p:blipFill>
          <a:blip r:embed="rId3"/>
          <a:stretch>
            <a:fillRect/>
          </a:stretch>
        </p:blipFill>
        <p:spPr>
          <a:xfrm>
            <a:off x="743812" y="207907"/>
            <a:ext cx="6667500" cy="347662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4495800" y="2714625"/>
            <a:ext cx="3200400" cy="1428750"/>
          </a:xfrm>
          <a:prstGeom prst="rect">
            <a:avLst/>
          </a:prstGeom>
        </p:spPr>
      </p:pic>
      <p:pic>
        <p:nvPicPr>
          <p:cNvPr id="7" name="Picture 6"/>
          <p:cNvPicPr>
            <a:picLocks noChangeAspect="1"/>
          </p:cNvPicPr>
          <p:nvPr/>
        </p:nvPicPr>
        <p:blipFill>
          <a:blip r:embed="rId5"/>
          <a:stretch>
            <a:fillRect/>
          </a:stretch>
        </p:blipFill>
        <p:spPr>
          <a:xfrm>
            <a:off x="959375" y="2899825"/>
            <a:ext cx="4705350" cy="3209925"/>
          </a:xfrm>
          <a:prstGeom prst="rect">
            <a:avLst/>
          </a:prstGeom>
          <a:ln>
            <a:solidFill>
              <a:schemeClr val="accent1"/>
            </a:solidFill>
          </a:ln>
        </p:spPr>
      </p:pic>
      <p:pic>
        <p:nvPicPr>
          <p:cNvPr id="9" name="Picture 8"/>
          <p:cNvPicPr>
            <a:picLocks noChangeAspect="1"/>
          </p:cNvPicPr>
          <p:nvPr/>
        </p:nvPicPr>
        <p:blipFill>
          <a:blip r:embed="rId6"/>
          <a:stretch>
            <a:fillRect/>
          </a:stretch>
        </p:blipFill>
        <p:spPr>
          <a:xfrm>
            <a:off x="5110071" y="1502884"/>
            <a:ext cx="6848475" cy="3419475"/>
          </a:xfrm>
          <a:prstGeom prst="rect">
            <a:avLst/>
          </a:prstGeom>
          <a:ln>
            <a:solidFill>
              <a:schemeClr val="accent1"/>
            </a:solidFill>
          </a:ln>
        </p:spPr>
      </p:pic>
      <p:pic>
        <p:nvPicPr>
          <p:cNvPr id="8" name="Picture 7"/>
          <p:cNvPicPr>
            <a:picLocks noChangeAspect="1"/>
          </p:cNvPicPr>
          <p:nvPr/>
        </p:nvPicPr>
        <p:blipFill>
          <a:blip r:embed="rId7"/>
          <a:stretch>
            <a:fillRect/>
          </a:stretch>
        </p:blipFill>
        <p:spPr>
          <a:xfrm>
            <a:off x="7712506" y="4659404"/>
            <a:ext cx="2838450" cy="1495425"/>
          </a:xfrm>
          <a:prstGeom prst="rect">
            <a:avLst/>
          </a:prstGeom>
          <a:ln>
            <a:solidFill>
              <a:schemeClr val="accent1"/>
            </a:solidFill>
          </a:ln>
        </p:spPr>
      </p:pic>
      <p:sp>
        <p:nvSpPr>
          <p:cNvPr id="10" name="Oval 9"/>
          <p:cNvSpPr/>
          <p:nvPr/>
        </p:nvSpPr>
        <p:spPr>
          <a:xfrm>
            <a:off x="7162124" y="135690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75853" y="4555353"/>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981184" y="281908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587472" y="61217"/>
            <a:ext cx="2711755" cy="578734"/>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65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1950406" cy="369332"/>
          </a:xfrm>
          <a:prstGeom prst="rect">
            <a:avLst/>
          </a:prstGeom>
          <a:noFill/>
        </p:spPr>
        <p:txBody>
          <a:bodyPr wrap="none" rtlCol="0">
            <a:spAutoFit/>
          </a:bodyPr>
          <a:lstStyle/>
          <a:p>
            <a:r>
              <a:rPr lang="en-US" dirty="0"/>
              <a:t>FOIA reading room</a:t>
            </a:r>
          </a:p>
        </p:txBody>
      </p:sp>
      <p:pic>
        <p:nvPicPr>
          <p:cNvPr id="5" name="Picture 4"/>
          <p:cNvPicPr>
            <a:picLocks noChangeAspect="1"/>
          </p:cNvPicPr>
          <p:nvPr/>
        </p:nvPicPr>
        <p:blipFill>
          <a:blip r:embed="rId3"/>
          <a:stretch>
            <a:fillRect/>
          </a:stretch>
        </p:blipFill>
        <p:spPr>
          <a:xfrm>
            <a:off x="2450592" y="213241"/>
            <a:ext cx="7305675" cy="6200775"/>
          </a:xfrm>
          <a:prstGeom prst="rect">
            <a:avLst/>
          </a:prstGeom>
          <a:ln>
            <a:solidFill>
              <a:schemeClr val="accent1"/>
            </a:solidFill>
          </a:ln>
        </p:spPr>
      </p:pic>
      <p:sp>
        <p:nvSpPr>
          <p:cNvPr id="6" name="TextBox 5"/>
          <p:cNvSpPr txBox="1"/>
          <p:nvPr/>
        </p:nvSpPr>
        <p:spPr>
          <a:xfrm>
            <a:off x="377190" y="6229350"/>
            <a:ext cx="2620461" cy="292388"/>
          </a:xfrm>
          <a:prstGeom prst="rect">
            <a:avLst/>
          </a:prstGeom>
          <a:solidFill>
            <a:schemeClr val="bg1"/>
          </a:solidFill>
          <a:ln>
            <a:solidFill>
              <a:schemeClr val="accent1"/>
            </a:solidFill>
          </a:ln>
        </p:spPr>
        <p:txBody>
          <a:bodyPr wrap="none" rtlCol="0">
            <a:spAutoFit/>
          </a:bodyPr>
          <a:lstStyle/>
          <a:p>
            <a:r>
              <a:rPr lang="en-US" sz="1300" dirty="0"/>
              <a:t>From https://www.cdc.gov/od/foia/</a:t>
            </a:r>
          </a:p>
        </p:txBody>
      </p:sp>
    </p:spTree>
    <p:extLst>
      <p:ext uri="{BB962C8B-B14F-4D97-AF65-F5344CB8AC3E}">
        <p14:creationId xmlns:p14="http://schemas.microsoft.com/office/powerpoint/2010/main" val="2130726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3943350" y="2657475"/>
            <a:ext cx="653256" cy="369332"/>
          </a:xfrm>
          <a:prstGeom prst="rect">
            <a:avLst/>
          </a:prstGeom>
          <a:noFill/>
        </p:spPr>
        <p:txBody>
          <a:bodyPr wrap="none" rtlCol="0">
            <a:spAutoFit/>
          </a:bodyPr>
          <a:lstStyle/>
          <a:p>
            <a:r>
              <a:rPr lang="en-US" dirty="0"/>
              <a:t>FAQs</a:t>
            </a:r>
          </a:p>
        </p:txBody>
      </p:sp>
      <p:pic>
        <p:nvPicPr>
          <p:cNvPr id="2" name="Picture 1"/>
          <p:cNvPicPr>
            <a:picLocks noChangeAspect="1"/>
          </p:cNvPicPr>
          <p:nvPr/>
        </p:nvPicPr>
        <p:blipFill>
          <a:blip r:embed="rId3"/>
          <a:stretch>
            <a:fillRect/>
          </a:stretch>
        </p:blipFill>
        <p:spPr>
          <a:xfrm>
            <a:off x="385285" y="1215568"/>
            <a:ext cx="4407694" cy="2543175"/>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4792979" y="195143"/>
            <a:ext cx="6893719" cy="3421856"/>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1574639" y="3159820"/>
            <a:ext cx="6829425" cy="2328863"/>
          </a:xfrm>
          <a:prstGeom prst="rect">
            <a:avLst/>
          </a:prstGeom>
          <a:ln>
            <a:solidFill>
              <a:schemeClr val="accent1"/>
            </a:solidFill>
          </a:ln>
        </p:spPr>
      </p:pic>
      <p:sp>
        <p:nvSpPr>
          <p:cNvPr id="10" name="Oval 9"/>
          <p:cNvSpPr/>
          <p:nvPr/>
        </p:nvSpPr>
        <p:spPr>
          <a:xfrm>
            <a:off x="194310" y="1110970"/>
            <a:ext cx="4126230" cy="48170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96605" y="139185"/>
            <a:ext cx="2301905" cy="388620"/>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478280" y="3712865"/>
            <a:ext cx="2316480" cy="241758"/>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4596606" y="2971760"/>
            <a:ext cx="6286500" cy="3593306"/>
          </a:xfrm>
          <a:prstGeom prst="rect">
            <a:avLst/>
          </a:prstGeom>
          <a:ln>
            <a:solidFill>
              <a:schemeClr val="accent1"/>
            </a:solidFill>
          </a:ln>
        </p:spPr>
      </p:pic>
      <p:sp>
        <p:nvSpPr>
          <p:cNvPr id="14" name="Oval 13"/>
          <p:cNvSpPr/>
          <p:nvPr/>
        </p:nvSpPr>
        <p:spPr>
          <a:xfrm>
            <a:off x="4393562" y="2880467"/>
            <a:ext cx="3421383" cy="416897"/>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7190" y="5824225"/>
            <a:ext cx="4637103" cy="892552"/>
          </a:xfrm>
          <a:prstGeom prst="rect">
            <a:avLst/>
          </a:prstGeom>
          <a:solidFill>
            <a:schemeClr val="bg1"/>
          </a:solidFill>
          <a:ln>
            <a:solidFill>
              <a:schemeClr val="accent1"/>
            </a:solidFill>
          </a:ln>
        </p:spPr>
        <p:txBody>
          <a:bodyPr wrap="none" rtlCol="0">
            <a:spAutoFit/>
          </a:bodyPr>
          <a:lstStyle/>
          <a:p>
            <a:r>
              <a:rPr lang="en-US" sz="1300" dirty="0"/>
              <a:t>From https://www.cdc.gov/nchs/measures_catalog/faq_cafd.htm</a:t>
            </a:r>
          </a:p>
          <a:p>
            <a:r>
              <a:rPr lang="en-US" sz="1300" dirty="0"/>
              <a:t>https://www.cdc.gov/nchs/nsltcp/rcc_participants.htm</a:t>
            </a:r>
          </a:p>
          <a:p>
            <a:r>
              <a:rPr lang="en-US" sz="1300" dirty="0"/>
              <a:t>https://www.cdc.gov/nchs/nhcs/annual_hospital_interview.htm</a:t>
            </a:r>
          </a:p>
          <a:p>
            <a:r>
              <a:rPr lang="en-US" sz="1300" dirty="0"/>
              <a:t>https://www.cdc.gov/nchs/measures_catalog/faq_camh.htm</a:t>
            </a:r>
          </a:p>
        </p:txBody>
      </p:sp>
    </p:spTree>
    <p:extLst>
      <p:ext uri="{BB962C8B-B14F-4D97-AF65-F5344CB8AC3E}">
        <p14:creationId xmlns:p14="http://schemas.microsoft.com/office/powerpoint/2010/main" val="236325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229350"/>
            <a:ext cx="3126112" cy="292388"/>
          </a:xfrm>
          <a:prstGeom prst="rect">
            <a:avLst/>
          </a:prstGeom>
          <a:solidFill>
            <a:schemeClr val="bg1"/>
          </a:solidFill>
          <a:ln>
            <a:solidFill>
              <a:schemeClr val="accent1"/>
            </a:solidFill>
          </a:ln>
        </p:spPr>
        <p:txBody>
          <a:bodyPr wrap="none" rtlCol="0">
            <a:spAutoFit/>
          </a:bodyPr>
          <a:lstStyle/>
          <a:p>
            <a:r>
              <a:rPr lang="en-US" sz="1300" dirty="0"/>
              <a:t>From https://www.cdc.gov/nchs/index.htm</a:t>
            </a:r>
          </a:p>
        </p:txBody>
      </p:sp>
      <p:pic>
        <p:nvPicPr>
          <p:cNvPr id="3" name="Picture 2"/>
          <p:cNvPicPr>
            <a:picLocks noChangeAspect="1"/>
          </p:cNvPicPr>
          <p:nvPr/>
        </p:nvPicPr>
        <p:blipFill>
          <a:blip r:embed="rId3"/>
          <a:stretch>
            <a:fillRect/>
          </a:stretch>
        </p:blipFill>
        <p:spPr>
          <a:xfrm>
            <a:off x="242886" y="424780"/>
            <a:ext cx="11706225" cy="4267200"/>
          </a:xfrm>
          <a:prstGeom prst="rect">
            <a:avLst/>
          </a:prstGeom>
          <a:ln>
            <a:solidFill>
              <a:schemeClr val="accent1"/>
            </a:solidFill>
          </a:ln>
        </p:spPr>
      </p:pic>
      <p:pic>
        <p:nvPicPr>
          <p:cNvPr id="2" name="Picture 1"/>
          <p:cNvPicPr>
            <a:picLocks noChangeAspect="1"/>
          </p:cNvPicPr>
          <p:nvPr/>
        </p:nvPicPr>
        <p:blipFill>
          <a:blip r:embed="rId4"/>
          <a:stretch>
            <a:fillRect/>
          </a:stretch>
        </p:blipFill>
        <p:spPr>
          <a:xfrm>
            <a:off x="6095999" y="4513833"/>
            <a:ext cx="3867150" cy="1171575"/>
          </a:xfrm>
          <a:prstGeom prst="rect">
            <a:avLst/>
          </a:prstGeom>
          <a:ln>
            <a:solidFill>
              <a:schemeClr val="accent1"/>
            </a:solidFill>
          </a:ln>
        </p:spPr>
      </p:pic>
      <p:sp>
        <p:nvSpPr>
          <p:cNvPr id="6" name="Oval 5"/>
          <p:cNvSpPr/>
          <p:nvPr/>
        </p:nvSpPr>
        <p:spPr>
          <a:xfrm>
            <a:off x="116648" y="1982910"/>
            <a:ext cx="1655181" cy="72023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450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74850" y="2657475"/>
            <a:ext cx="1364476" cy="369332"/>
          </a:xfrm>
          <a:prstGeom prst="rect">
            <a:avLst/>
          </a:prstGeom>
          <a:noFill/>
        </p:spPr>
        <p:txBody>
          <a:bodyPr wrap="none" rtlCol="0">
            <a:spAutoFit/>
          </a:bodyPr>
          <a:lstStyle/>
          <a:p>
            <a:r>
              <a:rPr lang="en-US" dirty="0"/>
              <a:t>Social media</a:t>
            </a:r>
          </a:p>
        </p:txBody>
      </p:sp>
      <p:sp>
        <p:nvSpPr>
          <p:cNvPr id="15" name="TextBox 14"/>
          <p:cNvSpPr txBox="1"/>
          <p:nvPr/>
        </p:nvSpPr>
        <p:spPr>
          <a:xfrm>
            <a:off x="377190" y="6050060"/>
            <a:ext cx="1222642" cy="692497"/>
          </a:xfrm>
          <a:prstGeom prst="rect">
            <a:avLst/>
          </a:prstGeom>
          <a:solidFill>
            <a:schemeClr val="bg1"/>
          </a:solidFill>
          <a:ln>
            <a:solidFill>
              <a:schemeClr val="accent1"/>
            </a:solidFill>
          </a:ln>
        </p:spPr>
        <p:txBody>
          <a:bodyPr wrap="none" rtlCol="0">
            <a:spAutoFit/>
          </a:bodyPr>
          <a:lstStyle/>
          <a:p>
            <a:r>
              <a:rPr lang="en-US" sz="1300" dirty="0"/>
              <a:t>From Facebook</a:t>
            </a:r>
          </a:p>
          <a:p>
            <a:r>
              <a:rPr lang="en-US" sz="1300" dirty="0"/>
              <a:t>YouTube</a:t>
            </a:r>
          </a:p>
          <a:p>
            <a:r>
              <a:rPr lang="en-US" sz="1300" dirty="0"/>
              <a:t>Twitter</a:t>
            </a:r>
          </a:p>
        </p:txBody>
      </p:sp>
      <p:pic>
        <p:nvPicPr>
          <p:cNvPr id="7" name="Picture 6"/>
          <p:cNvPicPr>
            <a:picLocks noChangeAspect="1"/>
          </p:cNvPicPr>
          <p:nvPr/>
        </p:nvPicPr>
        <p:blipFill>
          <a:blip r:embed="rId3"/>
          <a:stretch>
            <a:fillRect/>
          </a:stretch>
        </p:blipFill>
        <p:spPr>
          <a:xfrm>
            <a:off x="1296447" y="908430"/>
            <a:ext cx="2674620" cy="4073843"/>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3225196" y="1442782"/>
            <a:ext cx="6472238" cy="3005138"/>
          </a:xfrm>
          <a:prstGeom prst="rect">
            <a:avLst/>
          </a:prstGeom>
          <a:ln>
            <a:solidFill>
              <a:schemeClr val="accent1"/>
            </a:solidFill>
          </a:ln>
        </p:spPr>
      </p:pic>
      <p:pic>
        <p:nvPicPr>
          <p:cNvPr id="5" name="Picture 4"/>
          <p:cNvPicPr>
            <a:picLocks noChangeAspect="1"/>
          </p:cNvPicPr>
          <p:nvPr/>
        </p:nvPicPr>
        <p:blipFill>
          <a:blip r:embed="rId5"/>
          <a:stretch>
            <a:fillRect/>
          </a:stretch>
        </p:blipFill>
        <p:spPr>
          <a:xfrm>
            <a:off x="6613151" y="2842141"/>
            <a:ext cx="2656046" cy="3733324"/>
          </a:xfrm>
          <a:prstGeom prst="rect">
            <a:avLst/>
          </a:prstGeom>
          <a:ln>
            <a:solidFill>
              <a:schemeClr val="accent1"/>
            </a:solidFill>
          </a:ln>
        </p:spPr>
      </p:pic>
    </p:spTree>
    <p:extLst>
      <p:ext uri="{BB962C8B-B14F-4D97-AF65-F5344CB8AC3E}">
        <p14:creationId xmlns:p14="http://schemas.microsoft.com/office/powerpoint/2010/main" val="2773072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3803</Words>
  <Application>Microsoft Office PowerPoint</Application>
  <PresentationFormat>Widescreen</PresentationFormat>
  <Paragraphs>162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Hunsinger, Eddie V (DOL)</dc:creator>
  <cp:lastModifiedBy>Eddie Hunsinger</cp:lastModifiedBy>
  <cp:revision>126</cp:revision>
  <dcterms:created xsi:type="dcterms:W3CDTF">2018-01-28T20:29:30Z</dcterms:created>
  <dcterms:modified xsi:type="dcterms:W3CDTF">2021-09-24T22:47:56Z</dcterms:modified>
</cp:coreProperties>
</file>